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Semi-Bold" charset="1" panose="00000700000000000000"/>
      <p:regular r:id="rId27"/>
    </p:embeddedFont>
    <p:embeddedFont>
      <p:font typeface="Aptos Bold" charset="1" panose="020B0004020202020204"/>
      <p:regular r:id="rId28"/>
    </p:embeddedFont>
    <p:embeddedFont>
      <p:font typeface="Aptos" charset="1" panose="020B0004020202020204"/>
      <p:regular r:id="rId29"/>
    </p:embeddedFont>
    <p:embeddedFont>
      <p:font typeface="Poppins" charset="1" panose="00000500000000000000"/>
      <p:regular r:id="rId30"/>
    </p:embeddedFont>
    <p:embeddedFont>
      <p:font typeface="Poppins Bold" charset="1" panose="00000800000000000000"/>
      <p:regular r:id="rId31"/>
    </p:embeddedFont>
    <p:embeddedFont>
      <p:font typeface="DM Sans" charset="1" panose="00000000000000000000"/>
      <p:regular r:id="rId32"/>
    </p:embeddedFont>
    <p:embeddedFont>
      <p:font typeface="Open Sans Light" charset="1" panose="020B0306030504020204"/>
      <p:regular r:id="rId33"/>
    </p:embeddedFont>
    <p:embeddedFont>
      <p:font typeface="DM Sans Italics" charset="1" panose="00000000000000000000"/>
      <p:regular r:id="rId34"/>
    </p:embeddedFont>
    <p:embeddedFont>
      <p:font typeface="Roboto Condensed" charset="1" panose="02000000000000000000"/>
      <p:regular r:id="rId35"/>
    </p:embeddedFont>
    <p:embeddedFont>
      <p:font typeface="Roboto Condensed Bold" charset="1" panose="02000000000000000000"/>
      <p:regular r:id="rId36"/>
    </p:embeddedFont>
    <p:embeddedFont>
      <p:font typeface="Open Sans" charset="1" panose="020B0606030504020204"/>
      <p:regular r:id="rId37"/>
    </p:embeddedFont>
    <p:embeddedFont>
      <p:font typeface="Arial" charset="1" panose="020B0604020202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3.xml" Type="http://schemas.openxmlformats.org/officeDocument/2006/relationships/notesSlide"/><Relationship Id="rId41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logo of conference (HAI)</a:t>
            </a:r>
          </a:p>
          <a:p>
            <a:r>
              <a:rPr lang="en-US"/>
              <a:t/>
            </a:r>
          </a:p>
          <a:p>
            <a:r>
              <a:rPr lang="en-US"/>
              <a:t>- Introduce as 2nd year PhD student (connect to project -&gt; this as a part of project) </a:t>
            </a:r>
          </a:p>
          <a:p>
            <a:r>
              <a:rPr lang="en-US"/>
              <a:t/>
            </a:r>
          </a:p>
          <a:p>
            <a:r>
              <a:rPr lang="en-US"/>
              <a:t>Starter question: How many people in this room have a relationship?</a:t>
            </a:r>
          </a:p>
          <a:p>
            <a:r>
              <a:rPr lang="en-US"/>
              <a:t/>
            </a:r>
          </a:p>
          <a:p>
            <a:r>
              <a:rPr lang="en-US"/>
              <a:t>Final slide: Logo of NWO</a:t>
            </a:r>
          </a:p>
          <a:p>
            <a:r>
              <a:rPr lang="en-US"/>
              <a:t/>
            </a:r>
          </a:p>
          <a:p>
            <a:r>
              <a:rPr lang="en-US"/>
              <a:t>Full notes:</a:t>
            </a:r>
          </a:p>
          <a:p>
            <a:r>
              <a:rPr lang="en-US"/>
              <a:t>Clarify subset -&gt; ChatGPT/Replika users -&gt; only romantic/friendship </a:t>
            </a:r>
          </a:p>
          <a:p>
            <a:r>
              <a:rPr lang="en-US"/>
              <a:t/>
            </a:r>
          </a:p>
          <a:p>
            <a:r>
              <a:rPr lang="en-US"/>
              <a:t>Drop the numbers from results, keep it as a reserve slide but bigger</a:t>
            </a:r>
          </a:p>
          <a:p>
            <a:r>
              <a:rPr lang="en-US"/>
              <a:t>Make other graph bigger</a:t>
            </a:r>
          </a:p>
          <a:p>
            <a:r>
              <a:rPr lang="en-US"/>
              <a:t/>
            </a:r>
          </a:p>
          <a:p>
            <a:r>
              <a:rPr lang="en-US"/>
              <a:t>Time left - right (graph beginning -&gt; end)</a:t>
            </a:r>
          </a:p>
          <a:p>
            <a:r>
              <a:rPr lang="en-US"/>
              <a:t/>
            </a:r>
          </a:p>
          <a:p>
            <a:r>
              <a:rPr lang="en-US"/>
              <a:t>Separate graphs</a:t>
            </a:r>
          </a:p>
          <a:p>
            <a:r>
              <a:rPr lang="en-US"/>
              <a:t/>
            </a:r>
          </a:p>
          <a:p>
            <a:r>
              <a:rPr lang="en-US"/>
              <a:t>Remove p values? Less text</a:t>
            </a:r>
          </a:p>
          <a:p>
            <a:r>
              <a:rPr lang="en-US"/>
              <a:t/>
            </a:r>
          </a:p>
          <a:p>
            <a:r>
              <a:rPr lang="en-US"/>
              <a:t>Discussion: take it further than results in interpretation,</a:t>
            </a:r>
          </a:p>
          <a:p>
            <a:r>
              <a:rPr lang="en-US"/>
              <a:t>Same processes we see in human close relationships, we see in AI relationships</a:t>
            </a:r>
          </a:p>
          <a:p>
            <a:r>
              <a:rPr lang="en-US"/>
              <a:t/>
            </a:r>
          </a:p>
          <a:p>
            <a:r>
              <a:rPr lang="en-US"/>
              <a:t>Affect changes -&gt; two slides, separate plots</a:t>
            </a:r>
          </a:p>
          <a:p>
            <a:r>
              <a:rPr lang="en-US"/>
              <a:t/>
            </a:r>
          </a:p>
          <a:p>
            <a:r>
              <a:rPr lang="en-US"/>
              <a:t>Mental health applications start with intro -&gt; end with mental health application in end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Separate affect change and counter-regulation/contagion predictions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Separate affect change and counter-regulation/contagion predictions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logo of conference (HAI)</a:t>
            </a:r>
          </a:p>
          <a:p>
            <a:r>
              <a:rPr lang="en-US"/>
              <a:t/>
            </a:r>
          </a:p>
          <a:p>
            <a:r>
              <a:rPr lang="en-US"/>
              <a:t>- Introduce as 2nd year PhD student (connect to project -&gt; this as a part of project) </a:t>
            </a:r>
          </a:p>
          <a:p>
            <a:r>
              <a:rPr lang="en-US"/>
              <a:t/>
            </a:r>
          </a:p>
          <a:p>
            <a:r>
              <a:rPr lang="en-US"/>
              <a:t>Starter question: How many people in this room have a relationship?</a:t>
            </a:r>
          </a:p>
          <a:p>
            <a:r>
              <a:rPr lang="en-US"/>
              <a:t/>
            </a:r>
          </a:p>
          <a:p>
            <a:r>
              <a:rPr lang="en-US"/>
              <a:t>Final slide: Logo of NWO</a:t>
            </a:r>
          </a:p>
          <a:p>
            <a:r>
              <a:rPr lang="en-US"/>
              <a:t/>
            </a:r>
          </a:p>
          <a:p>
            <a:r>
              <a:rPr lang="en-US"/>
              <a:t>Full notes:</a:t>
            </a:r>
          </a:p>
          <a:p>
            <a:r>
              <a:rPr lang="en-US"/>
              <a:t>Clarify subset -&gt; ChatGPT/Replika users -&gt; only romantic/friendship </a:t>
            </a:r>
          </a:p>
          <a:p>
            <a:r>
              <a:rPr lang="en-US"/>
              <a:t/>
            </a:r>
          </a:p>
          <a:p>
            <a:r>
              <a:rPr lang="en-US"/>
              <a:t>Drop the numbers from results, keep it as a reserve slide but bigger</a:t>
            </a:r>
          </a:p>
          <a:p>
            <a:r>
              <a:rPr lang="en-US"/>
              <a:t>Make other graph bigger</a:t>
            </a:r>
          </a:p>
          <a:p>
            <a:r>
              <a:rPr lang="en-US"/>
              <a:t/>
            </a:r>
          </a:p>
          <a:p>
            <a:r>
              <a:rPr lang="en-US"/>
              <a:t>Time left - right (graph beginning -&gt; end)</a:t>
            </a:r>
          </a:p>
          <a:p>
            <a:r>
              <a:rPr lang="en-US"/>
              <a:t/>
            </a:r>
          </a:p>
          <a:p>
            <a:r>
              <a:rPr lang="en-US"/>
              <a:t>Separate graphs</a:t>
            </a:r>
          </a:p>
          <a:p>
            <a:r>
              <a:rPr lang="en-US"/>
              <a:t/>
            </a:r>
          </a:p>
          <a:p>
            <a:r>
              <a:rPr lang="en-US"/>
              <a:t>Remove p values? Less text</a:t>
            </a:r>
          </a:p>
          <a:p>
            <a:r>
              <a:rPr lang="en-US"/>
              <a:t/>
            </a:r>
          </a:p>
          <a:p>
            <a:r>
              <a:rPr lang="en-US"/>
              <a:t>Discussion: take it further than results in interpretation,</a:t>
            </a:r>
          </a:p>
          <a:p>
            <a:r>
              <a:rPr lang="en-US"/>
              <a:t>Same processes we see in human close relationships, we see in AI relationships</a:t>
            </a:r>
          </a:p>
          <a:p>
            <a:r>
              <a:rPr lang="en-US"/>
              <a:t/>
            </a:r>
          </a:p>
          <a:p>
            <a:r>
              <a:rPr lang="en-US"/>
              <a:t>Affect changes -&gt; two slides, separate plots</a:t>
            </a:r>
          </a:p>
          <a:p>
            <a:r>
              <a:rPr lang="en-US"/>
              <a:t/>
            </a:r>
          </a:p>
          <a:p>
            <a:r>
              <a:rPr lang="en-US"/>
              <a:t>Mental health applications start with intro -&gt; end with mental health application in end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897327" y="-2306068"/>
            <a:ext cx="6663004" cy="18523131"/>
          </a:xfrm>
          <a:custGeom>
            <a:avLst/>
            <a:gdLst/>
            <a:ahLst/>
            <a:cxnLst/>
            <a:rect r="r" b="b" t="t" l="l"/>
            <a:pathLst>
              <a:path h="18523131" w="6663004">
                <a:moveTo>
                  <a:pt x="0" y="0"/>
                </a:moveTo>
                <a:lnTo>
                  <a:pt x="6663004" y="0"/>
                </a:lnTo>
                <a:lnTo>
                  <a:pt x="6663004" y="18523132"/>
                </a:lnTo>
                <a:lnTo>
                  <a:pt x="0" y="18523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326" t="0" r="-6435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087546" y="86546"/>
            <a:ext cx="2080171" cy="18320737"/>
            <a:chOff x="0" y="0"/>
            <a:chExt cx="547864" cy="48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864" cy="4825215"/>
            </a:xfrm>
            <a:custGeom>
              <a:avLst/>
              <a:gdLst/>
              <a:ahLst/>
              <a:cxnLst/>
              <a:rect r="r" b="b" t="t" l="l"/>
              <a:pathLst>
                <a:path h="4825215" w="547864">
                  <a:moveTo>
                    <a:pt x="0" y="0"/>
                  </a:moveTo>
                  <a:lnTo>
                    <a:pt x="547864" y="0"/>
                  </a:lnTo>
                  <a:lnTo>
                    <a:pt x="547864" y="4825215"/>
                  </a:lnTo>
                  <a:lnTo>
                    <a:pt x="0" y="4825215"/>
                  </a:lnTo>
                  <a:close/>
                </a:path>
              </a:pathLst>
            </a:custGeom>
            <a:solidFill>
              <a:srgbClr val="A8C8CB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7864" cy="48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93400" y="-445819"/>
            <a:ext cx="22453902" cy="11711713"/>
            <a:chOff x="0" y="0"/>
            <a:chExt cx="5913785" cy="30845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3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8627987"/>
            <a:ext cx="4039916" cy="1051009"/>
          </a:xfrm>
          <a:custGeom>
            <a:avLst/>
            <a:gdLst/>
            <a:ahLst/>
            <a:cxnLst/>
            <a:rect r="r" b="b" t="t" l="l"/>
            <a:pathLst>
              <a:path h="1051009" w="4039916">
                <a:moveTo>
                  <a:pt x="0" y="0"/>
                </a:moveTo>
                <a:lnTo>
                  <a:pt x="4039916" y="0"/>
                </a:lnTo>
                <a:lnTo>
                  <a:pt x="4039916" y="1051009"/>
                </a:lnTo>
                <a:lnTo>
                  <a:pt x="0" y="105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 descr="Upscale Image"/>
          <p:cNvSpPr/>
          <p:nvPr/>
        </p:nvSpPr>
        <p:spPr>
          <a:xfrm flipH="false" flipV="false" rot="0">
            <a:off x="15619713" y="8300252"/>
            <a:ext cx="1893324" cy="1893324"/>
          </a:xfrm>
          <a:custGeom>
            <a:avLst/>
            <a:gdLst/>
            <a:ahLst/>
            <a:cxnLst/>
            <a:rect r="r" b="b" t="t" l="l"/>
            <a:pathLst>
              <a:path h="1893324" w="1893324">
                <a:moveTo>
                  <a:pt x="0" y="0"/>
                </a:moveTo>
                <a:lnTo>
                  <a:pt x="1893324" y="0"/>
                </a:lnTo>
                <a:lnTo>
                  <a:pt x="1893324" y="1893325"/>
                </a:lnTo>
                <a:lnTo>
                  <a:pt x="0" y="189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37618" y="8470445"/>
            <a:ext cx="1575710" cy="1575710"/>
          </a:xfrm>
          <a:custGeom>
            <a:avLst/>
            <a:gdLst/>
            <a:ahLst/>
            <a:cxnLst/>
            <a:rect r="r" b="b" t="t" l="l"/>
            <a:pathLst>
              <a:path h="1575710" w="1575710">
                <a:moveTo>
                  <a:pt x="0" y="0"/>
                </a:moveTo>
                <a:lnTo>
                  <a:pt x="1575709" y="0"/>
                </a:lnTo>
                <a:lnTo>
                  <a:pt x="1575709" y="1575710"/>
                </a:lnTo>
                <a:lnTo>
                  <a:pt x="0" y="1575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8320737" cy="3628354"/>
          </a:xfrm>
          <a:custGeom>
            <a:avLst/>
            <a:gdLst/>
            <a:ahLst/>
            <a:cxnLst/>
            <a:rect r="r" b="b" t="t" l="l"/>
            <a:pathLst>
              <a:path h="3628354" w="18320737">
                <a:moveTo>
                  <a:pt x="0" y="0"/>
                </a:moveTo>
                <a:lnTo>
                  <a:pt x="18320737" y="0"/>
                </a:lnTo>
                <a:lnTo>
                  <a:pt x="18320737" y="3628354"/>
                </a:lnTo>
                <a:lnTo>
                  <a:pt x="0" y="3628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9" t="-173" r="-2" b="-2544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82903" y="4657054"/>
            <a:ext cx="9946939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0"/>
              </a:lnSpc>
            </a:pPr>
            <a:r>
              <a:rPr lang="en-US" b="true" sz="5000" spc="-270">
                <a:solidFill>
                  <a:srgbClr val="1C21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Emotional Coregulation in Close Relationships with AI Agents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37" y="6784048"/>
            <a:ext cx="1825526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 spc="-60">
                <a:solidFill>
                  <a:srgbClr val="1C2120"/>
                </a:solidFill>
                <a:latin typeface="Aptos Bold"/>
                <a:ea typeface="Aptos Bold"/>
                <a:cs typeface="Aptos Bold"/>
                <a:sym typeface="Aptos Bold"/>
              </a:rPr>
              <a:t>Ethel Pruss</a:t>
            </a:r>
            <a:r>
              <a:rPr lang="en-US" sz="3000" spc="-60">
                <a:solidFill>
                  <a:srgbClr val="1C2120"/>
                </a:solidFill>
                <a:latin typeface="Aptos"/>
                <a:ea typeface="Aptos"/>
                <a:cs typeface="Aptos"/>
                <a:sym typeface="Aptos"/>
              </a:rPr>
              <a:t>, Sascha Struijs, Maryam Alimardani, Sander Koole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22416" y="9077642"/>
            <a:ext cx="454922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DEPARTMENT OF CLINICAL PSYCHOLOGY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22416" y="9355781"/>
            <a:ext cx="408756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3612709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113005" y="2385824"/>
            <a:ext cx="13709583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Emotional Coregulation Scale [9]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PANAS-SF – Positive / Negative Affect [10]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Human-Likeness (Godspeed) [11]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Self-Disclosure [12]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8912017" y="6218524"/>
            <a:ext cx="8347283" cy="1184140"/>
          </a:xfrm>
          <a:custGeom>
            <a:avLst/>
            <a:gdLst/>
            <a:ahLst/>
            <a:cxnLst/>
            <a:rect r="r" b="b" t="t" l="l"/>
            <a:pathLst>
              <a:path h="1184140" w="8347283">
                <a:moveTo>
                  <a:pt x="0" y="0"/>
                </a:moveTo>
                <a:lnTo>
                  <a:pt x="8347283" y="0"/>
                </a:lnTo>
                <a:lnTo>
                  <a:pt x="8347283" y="1184140"/>
                </a:lnTo>
                <a:lnTo>
                  <a:pt x="0" y="1184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5053" r="-3047" b="-195935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8912017" y="4846951"/>
            <a:ext cx="8128419" cy="1251236"/>
            <a:chOff x="0" y="0"/>
            <a:chExt cx="10837893" cy="166831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837893" cy="617402"/>
            </a:xfrm>
            <a:custGeom>
              <a:avLst/>
              <a:gdLst/>
              <a:ahLst/>
              <a:cxnLst/>
              <a:rect r="r" b="b" t="t" l="l"/>
              <a:pathLst>
                <a:path h="617402" w="10837893">
                  <a:moveTo>
                    <a:pt x="0" y="0"/>
                  </a:moveTo>
                  <a:lnTo>
                    <a:pt x="10837893" y="0"/>
                  </a:lnTo>
                  <a:lnTo>
                    <a:pt x="10837893" y="617402"/>
                  </a:lnTo>
                  <a:lnTo>
                    <a:pt x="0" y="617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4325" b="-1339358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52235"/>
              <a:ext cx="10837893" cy="1016080"/>
            </a:xfrm>
            <a:custGeom>
              <a:avLst/>
              <a:gdLst/>
              <a:ahLst/>
              <a:cxnLst/>
              <a:rect r="r" b="b" t="t" l="l"/>
              <a:pathLst>
                <a:path h="1016080" w="10837893">
                  <a:moveTo>
                    <a:pt x="0" y="0"/>
                  </a:moveTo>
                  <a:lnTo>
                    <a:pt x="10837893" y="0"/>
                  </a:lnTo>
                  <a:lnTo>
                    <a:pt x="10837893" y="1016080"/>
                  </a:lnTo>
                  <a:lnTo>
                    <a:pt x="0" y="1016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4939" r="-14325" b="-659659"/>
              </a:stretch>
            </a:blipFill>
          </p:spPr>
        </p:sp>
      </p:grpSp>
      <p:sp>
        <p:nvSpPr>
          <p:cNvPr name="Freeform 38" id="38"/>
          <p:cNvSpPr/>
          <p:nvPr/>
        </p:nvSpPr>
        <p:spPr>
          <a:xfrm flipH="true" flipV="false" rot="-4325212">
            <a:off x="12448870" y="1251940"/>
            <a:ext cx="1376588" cy="4114800"/>
          </a:xfrm>
          <a:custGeom>
            <a:avLst/>
            <a:gdLst/>
            <a:ahLst/>
            <a:cxnLst/>
            <a:rect r="r" b="b" t="t" l="l"/>
            <a:pathLst>
              <a:path h="4114800" w="1376588">
                <a:moveTo>
                  <a:pt x="1376588" y="0"/>
                </a:moveTo>
                <a:lnTo>
                  <a:pt x="0" y="0"/>
                </a:lnTo>
                <a:lnTo>
                  <a:pt x="0" y="4114800"/>
                </a:lnTo>
                <a:lnTo>
                  <a:pt x="1376588" y="4114800"/>
                </a:lnTo>
                <a:lnTo>
                  <a:pt x="13765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695461" y="3041806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5461" y="3599090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b="true" sz="1907" spc="-38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Questionnaires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95461" y="4157317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467186" y="1196297"/>
            <a:ext cx="801199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667585" y="8623935"/>
            <a:ext cx="14517536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[9]  Pruss et al. 2025. The emotional coregulation scale: A self-report measure of emotional contagion and counter-regulation...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[10] Watson et al. 1988. Development and validation of brief measures of positive and negative affect: the PANAS scales.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[11] Bartneck et al. 2009. Measurement instruments for the anthropomorphism, animacy, likeability, perceived intelligence...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[12] Leite et al. 2022. Influencers’ intimate self-disclosure and its impact on consumers’ self-brand connections...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4161435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113005" y="2385824"/>
            <a:ext cx="13709583" cy="564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Are coregulation patterns present?</a:t>
            </a:r>
          </a:p>
          <a:p>
            <a:pPr algn="l" marL="1295400" indent="-431800" lvl="2">
              <a:lnSpc>
                <a:spcPts val="4050"/>
              </a:lnSpc>
              <a:buFont typeface="Arial"/>
              <a:buChar char="⚬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Wilcoxon test against neutral mid-point.</a:t>
            </a:r>
          </a:p>
          <a:p>
            <a:pPr algn="l">
              <a:lnSpc>
                <a:spcPts val="4050"/>
              </a:lnSpc>
            </a:pP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Does affect change from beinning-end of conversation?</a:t>
            </a:r>
          </a:p>
          <a:p>
            <a:pPr algn="l" marL="1295400" indent="-431800" lvl="2">
              <a:lnSpc>
                <a:spcPts val="4050"/>
              </a:lnSpc>
              <a:buFont typeface="Arial"/>
              <a:buChar char="⚬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Linear Mixed Model (LMM): Group × Time × Affect </a:t>
            </a:r>
          </a:p>
          <a:p>
            <a:pPr algn="l">
              <a:lnSpc>
                <a:spcPts val="4050"/>
              </a:lnSpc>
            </a:pP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predicts affect changes &amp; coregulation patterns?</a:t>
            </a:r>
          </a:p>
          <a:p>
            <a:pPr algn="l" marL="1295400" indent="-431800" lvl="2">
              <a:lnSpc>
                <a:spcPts val="4050"/>
              </a:lnSpc>
              <a:buFont typeface="Arial"/>
              <a:buChar char="⚬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Mulitvariate General Linear Model (GLM)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041806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3599090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5461" y="4156375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b="true" sz="1907" spc="-38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67186" y="1196297"/>
            <a:ext cx="801199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4967099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1197796" y="2975131"/>
            <a:ext cx="4834114" cy="513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Users experienced both contagion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&amp; counter-regulation.</a:t>
            </a:r>
          </a:p>
          <a:p>
            <a:pPr algn="l">
              <a:lnSpc>
                <a:spcPts val="4050"/>
              </a:lnSpc>
            </a:pP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diffe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rence between Ch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atGPT and Replika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041806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3599090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5461" y="4156375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67186" y="1196297"/>
            <a:ext cx="801199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Results: Coregulation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4796929" y="2450598"/>
            <a:ext cx="5246655" cy="6204135"/>
          </a:xfrm>
          <a:custGeom>
            <a:avLst/>
            <a:gdLst/>
            <a:ahLst/>
            <a:cxnLst/>
            <a:rect r="r" b="b" t="t" l="l"/>
            <a:pathLst>
              <a:path h="6204135" w="5246655">
                <a:moveTo>
                  <a:pt x="0" y="0"/>
                </a:moveTo>
                <a:lnTo>
                  <a:pt x="5246655" y="0"/>
                </a:lnTo>
                <a:lnTo>
                  <a:pt x="5246655" y="6204134"/>
                </a:lnTo>
                <a:lnTo>
                  <a:pt x="0" y="6204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981" r="-88358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874302" y="8822080"/>
            <a:ext cx="3769074" cy="558285"/>
          </a:xfrm>
          <a:custGeom>
            <a:avLst/>
            <a:gdLst/>
            <a:ahLst/>
            <a:cxnLst/>
            <a:rect r="r" b="b" t="t" l="l"/>
            <a:pathLst>
              <a:path h="558285" w="3769074">
                <a:moveTo>
                  <a:pt x="0" y="0"/>
                </a:moveTo>
                <a:lnTo>
                  <a:pt x="3769074" y="0"/>
                </a:lnTo>
                <a:lnTo>
                  <a:pt x="3769074" y="558284"/>
                </a:lnTo>
                <a:lnTo>
                  <a:pt x="0" y="558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281" t="0" r="-64936" b="-1173561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54946" y="4982709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793434" y="1520640"/>
            <a:ext cx="7404093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Positive affect ↑ Negative affect ↓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041806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3599090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5461" y="4156375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362560" y="643118"/>
            <a:ext cx="801199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Results: Affect Change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4302262" y="1916841"/>
            <a:ext cx="11634771" cy="8119815"/>
            <a:chOff x="0" y="0"/>
            <a:chExt cx="15513029" cy="1082642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513029" cy="10826420"/>
            </a:xfrm>
            <a:custGeom>
              <a:avLst/>
              <a:gdLst/>
              <a:ahLst/>
              <a:cxnLst/>
              <a:rect r="r" b="b" t="t" l="l"/>
              <a:pathLst>
                <a:path h="10826420" w="15513029">
                  <a:moveTo>
                    <a:pt x="0" y="0"/>
                  </a:moveTo>
                  <a:lnTo>
                    <a:pt x="15513029" y="0"/>
                  </a:lnTo>
                  <a:lnTo>
                    <a:pt x="15513029" y="10826420"/>
                  </a:lnTo>
                  <a:lnTo>
                    <a:pt x="0" y="10826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2233332" y="247944"/>
              <a:ext cx="1152851" cy="990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09"/>
                </a:lnSpc>
              </a:pPr>
              <a:r>
                <a:rPr lang="en-US" sz="300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6329701" y="339017"/>
              <a:ext cx="123541" cy="84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6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3276975" y="1630357"/>
              <a:ext cx="3518090" cy="990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09"/>
                </a:lnSpc>
              </a:pPr>
              <a:r>
                <a:rPr lang="en-US" sz="3003">
                  <a:solidFill>
                    <a:srgbClr val="1A1A1A"/>
                  </a:solidFill>
                  <a:latin typeface="Arial"/>
                  <a:ea typeface="Arial"/>
                  <a:cs typeface="Arial"/>
                  <a:sym typeface="Arial"/>
                </a:rPr>
                <a:t>Negative Affect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0197761" y="1944682"/>
              <a:ext cx="3287056" cy="67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5"/>
                </a:lnSpc>
              </a:pPr>
              <a:r>
                <a:rPr lang="en-US" sz="3003">
                  <a:solidFill>
                    <a:srgbClr val="1A1A1A"/>
                  </a:solidFill>
                  <a:latin typeface="Arial"/>
                  <a:ea typeface="Arial"/>
                  <a:cs typeface="Arial"/>
                  <a:sym typeface="Arial"/>
                </a:rPr>
                <a:t>Positive Affect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943616" y="2438808"/>
              <a:ext cx="494628" cy="84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6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50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943616" y="3940267"/>
              <a:ext cx="494628" cy="84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6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40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943616" y="5441589"/>
              <a:ext cx="494628" cy="84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6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943616" y="6943048"/>
              <a:ext cx="494628" cy="84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6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943616" y="8444507"/>
              <a:ext cx="494628" cy="84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6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2557744" y="9381037"/>
              <a:ext cx="1853417" cy="58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4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ChatGPT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5810032" y="9381037"/>
              <a:ext cx="1483012" cy="58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4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Replika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4390453" y="605717"/>
              <a:ext cx="5216114" cy="58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4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Beginning</a:t>
              </a: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</a:t>
              </a: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Conversation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9365288" y="9381037"/>
              <a:ext cx="1853417" cy="58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4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ChatGPT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2617549" y="9381037"/>
              <a:ext cx="1483012" cy="58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4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Replika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0608138" y="605717"/>
              <a:ext cx="4029284" cy="58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4"/>
                </a:lnSpc>
              </a:pPr>
              <a:r>
                <a:rPr lang="en-US" sz="257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End of Conversation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-5400000">
              <a:off x="-94857" y="5622124"/>
              <a:ext cx="1355247" cy="67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5"/>
                </a:lnSpc>
              </a:pPr>
              <a:r>
                <a:rPr lang="en-US" sz="300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Score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 flipV="true">
            <a:off x="11825991" y="6124322"/>
            <a:ext cx="358712" cy="39286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3" id="63"/>
          <p:cNvSpPr/>
          <p:nvPr/>
        </p:nvSpPr>
        <p:spPr>
          <a:xfrm>
            <a:off x="6697157" y="7505043"/>
            <a:ext cx="341939" cy="103108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4" id="64"/>
          <p:cNvSpPr/>
          <p:nvPr/>
        </p:nvSpPr>
        <p:spPr>
          <a:xfrm>
            <a:off x="9035759" y="8161942"/>
            <a:ext cx="342325" cy="342325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5" id="65"/>
          <p:cNvSpPr/>
          <p:nvPr/>
        </p:nvSpPr>
        <p:spPr>
          <a:xfrm flipV="true">
            <a:off x="14121564" y="5995295"/>
            <a:ext cx="358712" cy="39286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58320" y="4982709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20" y="0"/>
                </a:lnTo>
                <a:lnTo>
                  <a:pt x="254020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198019" y="2943688"/>
            <a:ext cx="13838631" cy="42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959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difference between agents</a:t>
            </a:r>
          </a:p>
          <a:p>
            <a:pPr algn="just" marL="647700" indent="-323850" lvl="1">
              <a:lnSpc>
                <a:spcPts val="6959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Counter-regulation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→ predicts affect improvement (p ≤ .04)</a:t>
            </a:r>
          </a:p>
          <a:p>
            <a:pPr algn="just" marL="647700" indent="-323850" lvl="1">
              <a:lnSpc>
                <a:spcPts val="6959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Contagion → does not predict affect improvement (p &gt; .05)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041806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3599090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5461" y="4156375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67186" y="1196297"/>
            <a:ext cx="801199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Results: Affect Change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4976914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450147" y="3051690"/>
            <a:ext cx="8000969" cy="564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Replika &gt; ChatGPT in self-disclosure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difference in human-likeness</a:t>
            </a:r>
          </a:p>
          <a:p>
            <a:pPr algn="l">
              <a:lnSpc>
                <a:spcPts val="4050"/>
              </a:lnSpc>
            </a:pP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Self-disclosure → predicts contagion &amp; counter-regulation (R)</a:t>
            </a:r>
          </a:p>
          <a:p>
            <a:pPr algn="l">
              <a:lnSpc>
                <a:spcPts val="4050"/>
              </a:lnSpc>
            </a:pP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Human-likeness → does not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041806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3599090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5461" y="4156375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68880" y="1047072"/>
            <a:ext cx="1057452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Results: Agent Characteristics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4513805" y="2450598"/>
            <a:ext cx="4578658" cy="6204135"/>
          </a:xfrm>
          <a:custGeom>
            <a:avLst/>
            <a:gdLst/>
            <a:ahLst/>
            <a:cxnLst/>
            <a:rect r="r" b="b" t="t" l="l"/>
            <a:pathLst>
              <a:path h="6204135" w="4578658">
                <a:moveTo>
                  <a:pt x="0" y="0"/>
                </a:moveTo>
                <a:lnTo>
                  <a:pt x="4578658" y="0"/>
                </a:lnTo>
                <a:lnTo>
                  <a:pt x="4578658" y="6204134"/>
                </a:lnTo>
                <a:lnTo>
                  <a:pt x="0" y="6204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134" t="-9981" r="-704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4918597" y="8700015"/>
            <a:ext cx="3769074" cy="558285"/>
          </a:xfrm>
          <a:custGeom>
            <a:avLst/>
            <a:gdLst/>
            <a:ahLst/>
            <a:cxnLst/>
            <a:rect r="r" b="b" t="t" l="l"/>
            <a:pathLst>
              <a:path h="558285" w="3769074">
                <a:moveTo>
                  <a:pt x="0" y="0"/>
                </a:moveTo>
                <a:lnTo>
                  <a:pt x="3769074" y="0"/>
                </a:lnTo>
                <a:lnTo>
                  <a:pt x="3769074" y="558285"/>
                </a:lnTo>
                <a:lnTo>
                  <a:pt x="0" y="558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281" t="0" r="-64936" b="-1173561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5675569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037993" y="2568011"/>
            <a:ext cx="13912373" cy="564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agents can support emotional coregulation and improve affect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ount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er-regulation is key to affect improvement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Self-disclosure &gt; virtual embodiment for emotional coregulation*</a:t>
            </a:r>
          </a:p>
          <a:p>
            <a:pPr algn="l" marL="1295400" indent="-431800" lvl="2">
              <a:lnSpc>
                <a:spcPts val="4050"/>
              </a:lnSpc>
              <a:buFont typeface="Arial"/>
              <a:buChar char="⚬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Needs further testing, confounding factors</a:t>
            </a:r>
          </a:p>
          <a:p>
            <a:pPr algn="l">
              <a:lnSpc>
                <a:spcPts val="4050"/>
              </a:lnSpc>
            </a:pP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Future: controlled within-subject experimental desi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gn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041806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3599090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5461" y="4156375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68880" y="1047072"/>
            <a:ext cx="1057452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 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0818863" y="6367274"/>
            <a:ext cx="1749851" cy="1726159"/>
          </a:xfrm>
          <a:custGeom>
            <a:avLst/>
            <a:gdLst/>
            <a:ahLst/>
            <a:cxnLst/>
            <a:rect r="r" b="b" t="t" l="l"/>
            <a:pathLst>
              <a:path h="1726159" w="1749851">
                <a:moveTo>
                  <a:pt x="0" y="0"/>
                </a:moveTo>
                <a:lnTo>
                  <a:pt x="1749852" y="0"/>
                </a:lnTo>
                <a:lnTo>
                  <a:pt x="1749852" y="1726159"/>
                </a:lnTo>
                <a:lnTo>
                  <a:pt x="0" y="1726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8037892" y="6447734"/>
            <a:ext cx="1642767" cy="1642767"/>
          </a:xfrm>
          <a:custGeom>
            <a:avLst/>
            <a:gdLst/>
            <a:ahLst/>
            <a:cxnLst/>
            <a:rect r="r" b="b" t="t" l="l"/>
            <a:pathLst>
              <a:path h="1642767" w="1642767">
                <a:moveTo>
                  <a:pt x="0" y="0"/>
                </a:moveTo>
                <a:lnTo>
                  <a:pt x="1642767" y="0"/>
                </a:lnTo>
                <a:lnTo>
                  <a:pt x="1642767" y="1642767"/>
                </a:lnTo>
                <a:lnTo>
                  <a:pt x="0" y="1642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6351514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8"/>
                </a:lnTo>
                <a:lnTo>
                  <a:pt x="0" y="297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772432" y="6645421"/>
            <a:ext cx="2141940" cy="3433972"/>
          </a:xfrm>
          <a:custGeom>
            <a:avLst/>
            <a:gdLst/>
            <a:ahLst/>
            <a:cxnLst/>
            <a:rect r="r" b="b" t="t" l="l"/>
            <a:pathLst>
              <a:path h="3433972" w="2141940">
                <a:moveTo>
                  <a:pt x="0" y="0"/>
                </a:moveTo>
                <a:lnTo>
                  <a:pt x="2141939" y="0"/>
                </a:lnTo>
                <a:lnTo>
                  <a:pt x="2141939" y="3433972"/>
                </a:lnTo>
                <a:lnTo>
                  <a:pt x="0" y="3433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15843402" y="6232671"/>
            <a:ext cx="2946225" cy="2235448"/>
          </a:xfrm>
          <a:custGeom>
            <a:avLst/>
            <a:gdLst/>
            <a:ahLst/>
            <a:cxnLst/>
            <a:rect r="r" b="b" t="t" l="l"/>
            <a:pathLst>
              <a:path h="2235448" w="2946225">
                <a:moveTo>
                  <a:pt x="2946225" y="0"/>
                </a:moveTo>
                <a:lnTo>
                  <a:pt x="0" y="0"/>
                </a:lnTo>
                <a:lnTo>
                  <a:pt x="0" y="2235448"/>
                </a:lnTo>
                <a:lnTo>
                  <a:pt x="2946225" y="2235448"/>
                </a:lnTo>
                <a:lnTo>
                  <a:pt x="29462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95461" y="3041806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5461" y="3599090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95461" y="4156375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99022" y="6356496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68880" y="1047072"/>
            <a:ext cx="1057452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933175" y="2402973"/>
            <a:ext cx="13912373" cy="410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same emotional processes that sustain balance and well-being in close human relationships also emerge in relationships with AI.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⟶ AI agents can be a source of companionship and emotional support for those who lack human connections.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⟶ Potential for applications that support mental health.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5329" y="-4118066"/>
            <a:ext cx="10287000" cy="18523131"/>
          </a:xfrm>
          <a:custGeom>
            <a:avLst/>
            <a:gdLst/>
            <a:ahLst/>
            <a:cxnLst/>
            <a:rect r="r" b="b" t="t" l="l"/>
            <a:pathLst>
              <a:path h="18523131" w="10287000">
                <a:moveTo>
                  <a:pt x="0" y="0"/>
                </a:moveTo>
                <a:lnTo>
                  <a:pt x="10287000" y="0"/>
                </a:lnTo>
                <a:lnTo>
                  <a:pt x="10287000" y="18523132"/>
                </a:lnTo>
                <a:lnTo>
                  <a:pt x="0" y="18523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38" t="0" r="-645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087546" y="86546"/>
            <a:ext cx="2080171" cy="18320737"/>
            <a:chOff x="0" y="0"/>
            <a:chExt cx="547864" cy="48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864" cy="4825215"/>
            </a:xfrm>
            <a:custGeom>
              <a:avLst/>
              <a:gdLst/>
              <a:ahLst/>
              <a:cxnLst/>
              <a:rect r="r" b="b" t="t" l="l"/>
              <a:pathLst>
                <a:path h="4825215" w="547864">
                  <a:moveTo>
                    <a:pt x="0" y="0"/>
                  </a:moveTo>
                  <a:lnTo>
                    <a:pt x="547864" y="0"/>
                  </a:lnTo>
                  <a:lnTo>
                    <a:pt x="547864" y="4825215"/>
                  </a:lnTo>
                  <a:lnTo>
                    <a:pt x="0" y="4825215"/>
                  </a:lnTo>
                  <a:close/>
                </a:path>
              </a:pathLst>
            </a:custGeom>
            <a:solidFill>
              <a:srgbClr val="A8C8CB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7864" cy="48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93400" y="-445819"/>
            <a:ext cx="22453902" cy="11711713"/>
            <a:chOff x="0" y="0"/>
            <a:chExt cx="5913785" cy="30845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3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8627987"/>
            <a:ext cx="4039916" cy="1051009"/>
          </a:xfrm>
          <a:custGeom>
            <a:avLst/>
            <a:gdLst/>
            <a:ahLst/>
            <a:cxnLst/>
            <a:rect r="r" b="b" t="t" l="l"/>
            <a:pathLst>
              <a:path h="1051009" w="4039916">
                <a:moveTo>
                  <a:pt x="0" y="0"/>
                </a:moveTo>
                <a:lnTo>
                  <a:pt x="4039916" y="0"/>
                </a:lnTo>
                <a:lnTo>
                  <a:pt x="4039916" y="1051009"/>
                </a:lnTo>
                <a:lnTo>
                  <a:pt x="0" y="105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 descr="Upscale Image"/>
          <p:cNvSpPr/>
          <p:nvPr/>
        </p:nvSpPr>
        <p:spPr>
          <a:xfrm flipH="false" flipV="false" rot="0">
            <a:off x="15619713" y="8300252"/>
            <a:ext cx="1893324" cy="1893324"/>
          </a:xfrm>
          <a:custGeom>
            <a:avLst/>
            <a:gdLst/>
            <a:ahLst/>
            <a:cxnLst/>
            <a:rect r="r" b="b" t="t" l="l"/>
            <a:pathLst>
              <a:path h="1893324" w="1893324">
                <a:moveTo>
                  <a:pt x="0" y="0"/>
                </a:moveTo>
                <a:lnTo>
                  <a:pt x="1893324" y="0"/>
                </a:lnTo>
                <a:lnTo>
                  <a:pt x="1893324" y="1893325"/>
                </a:lnTo>
                <a:lnTo>
                  <a:pt x="0" y="189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37618" y="8470445"/>
            <a:ext cx="1575710" cy="1575710"/>
          </a:xfrm>
          <a:custGeom>
            <a:avLst/>
            <a:gdLst/>
            <a:ahLst/>
            <a:cxnLst/>
            <a:rect r="r" b="b" t="t" l="l"/>
            <a:pathLst>
              <a:path h="1575710" w="1575710">
                <a:moveTo>
                  <a:pt x="0" y="0"/>
                </a:moveTo>
                <a:lnTo>
                  <a:pt x="1575709" y="0"/>
                </a:lnTo>
                <a:lnTo>
                  <a:pt x="1575709" y="1575710"/>
                </a:lnTo>
                <a:lnTo>
                  <a:pt x="0" y="1575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22416" y="9077642"/>
            <a:ext cx="454922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DEPARTMENT OF CLINICAL PSYCHOLOGY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2416" y="9355781"/>
            <a:ext cx="408756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DEPARTMENT OF COMPUTER SCIENCE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66846" y="1152525"/>
            <a:ext cx="11923966" cy="209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600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for listening!</a:t>
            </a:r>
          </a:p>
          <a:p>
            <a:pPr algn="ctr">
              <a:lnSpc>
                <a:spcPts val="5220"/>
              </a:lnSpc>
            </a:pPr>
          </a:p>
          <a:p>
            <a:pPr algn="ctr">
              <a:lnSpc>
                <a:spcPts val="5220"/>
              </a:lnSpc>
            </a:pPr>
            <a:r>
              <a:rPr lang="en-US" b="true" sz="600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 Questions?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737238" y="6630334"/>
            <a:ext cx="6983181" cy="669227"/>
            <a:chOff x="0" y="0"/>
            <a:chExt cx="1839214" cy="1762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39214" cy="176276"/>
            </a:xfrm>
            <a:custGeom>
              <a:avLst/>
              <a:gdLst/>
              <a:ahLst/>
              <a:cxnLst/>
              <a:rect r="r" b="b" t="t" l="l"/>
              <a:pathLst>
                <a:path h="176276" w="1839214">
                  <a:moveTo>
                    <a:pt x="1839214" y="33260"/>
                  </a:moveTo>
                  <a:lnTo>
                    <a:pt x="1839214" y="143016"/>
                  </a:lnTo>
                  <a:cubicBezTo>
                    <a:pt x="1839214" y="151837"/>
                    <a:pt x="1835710" y="160297"/>
                    <a:pt x="1829473" y="166534"/>
                  </a:cubicBezTo>
                  <a:cubicBezTo>
                    <a:pt x="1823235" y="172772"/>
                    <a:pt x="1814775" y="176276"/>
                    <a:pt x="1805954" y="176276"/>
                  </a:cubicBezTo>
                  <a:lnTo>
                    <a:pt x="33260" y="176276"/>
                  </a:lnTo>
                  <a:cubicBezTo>
                    <a:pt x="24439" y="176276"/>
                    <a:pt x="15979" y="172772"/>
                    <a:pt x="9742" y="166534"/>
                  </a:cubicBezTo>
                  <a:cubicBezTo>
                    <a:pt x="3504" y="160297"/>
                    <a:pt x="0" y="151837"/>
                    <a:pt x="0" y="143016"/>
                  </a:cubicBezTo>
                  <a:lnTo>
                    <a:pt x="0" y="33260"/>
                  </a:lnTo>
                  <a:cubicBezTo>
                    <a:pt x="0" y="24439"/>
                    <a:pt x="3504" y="15979"/>
                    <a:pt x="9742" y="9742"/>
                  </a:cubicBezTo>
                  <a:cubicBezTo>
                    <a:pt x="15979" y="3504"/>
                    <a:pt x="24439" y="0"/>
                    <a:pt x="33260" y="0"/>
                  </a:cubicBezTo>
                  <a:lnTo>
                    <a:pt x="1805954" y="0"/>
                  </a:lnTo>
                  <a:cubicBezTo>
                    <a:pt x="1814775" y="0"/>
                    <a:pt x="1823235" y="3504"/>
                    <a:pt x="1829473" y="9742"/>
                  </a:cubicBezTo>
                  <a:cubicBezTo>
                    <a:pt x="1835710" y="15979"/>
                    <a:pt x="1839214" y="24439"/>
                    <a:pt x="1839214" y="33260"/>
                  </a:cubicBezTo>
                  <a:close/>
                </a:path>
              </a:pathLst>
            </a:custGeom>
            <a:solidFill>
              <a:srgbClr val="B0D4D3">
                <a:alpha val="60000"/>
              </a:srgbClr>
            </a:solidFill>
            <a:ln w="28575" cap="rnd">
              <a:solidFill>
                <a:srgbClr val="1C2120">
                  <a:alpha val="60000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39214" cy="21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001124" y="6742809"/>
            <a:ext cx="6617965" cy="48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E.PRUSS@VU.NL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1003911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600549" y="2859250"/>
            <a:ext cx="11301259" cy="5043187"/>
          </a:xfrm>
          <a:custGeom>
            <a:avLst/>
            <a:gdLst/>
            <a:ahLst/>
            <a:cxnLst/>
            <a:rect r="r" b="b" t="t" l="l"/>
            <a:pathLst>
              <a:path h="5043187" w="11301259">
                <a:moveTo>
                  <a:pt x="0" y="0"/>
                </a:moveTo>
                <a:lnTo>
                  <a:pt x="11301259" y="0"/>
                </a:lnTo>
                <a:lnTo>
                  <a:pt x="11301259" y="5043187"/>
                </a:lnTo>
                <a:lnTo>
                  <a:pt x="0" y="50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95461" y="3042748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Experiment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3600033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5461" y="4157317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167589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50128" y="860634"/>
            <a:ext cx="1523787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600549" y="8150087"/>
            <a:ext cx="1130125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(estimated 30 million users)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895691" y="2059150"/>
            <a:ext cx="1281577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agents increasingly act as social companions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168512" y="8910955"/>
            <a:ext cx="8165333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Reported  by Replika's CEO in 2024 Verge article "Replika CEO Eugenia Kuyda says it’s okay if we end up marrying AI chatbots"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1003911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95461" y="3042748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600033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4157317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167589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50128" y="860634"/>
            <a:ext cx="1523787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942981" y="1789302"/>
            <a:ext cx="13452166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Similarly to relationships with humans, users form attachments to AI companions </a:t>
            </a:r>
            <a:r>
              <a:rPr lang="en-US" sz="3000" spc="179">
                <a:solidFill>
                  <a:srgbClr val="87B5B2"/>
                </a:solidFill>
                <a:latin typeface="DM Sans"/>
                <a:ea typeface="DM Sans"/>
                <a:cs typeface="DM Sans"/>
                <a:sym typeface="DM Sans"/>
              </a:rPr>
              <a:t>[1]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nd report feeling 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understood &amp; emotionally supported by them </a:t>
            </a:r>
            <a:r>
              <a:rPr lang="en-US" sz="3000" spc="179">
                <a:solidFill>
                  <a:srgbClr val="87B5B2"/>
                </a:solidFill>
                <a:latin typeface="DM Sans"/>
                <a:ea typeface="DM Sans"/>
                <a:cs typeface="DM Sans"/>
                <a:sym typeface="DM Sans"/>
              </a:rPr>
              <a:t>[2-4]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942981" y="8614410"/>
            <a:ext cx="1241363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[1] Kouros &amp; Papa. 2024. Digital Mirrors: AI Companions and the Self.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[2] Merril et al. 2022. AI companions for lonely individuals and the role of social presence.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[3] Pentina et al. 2022. Exploring relationship development with social chatbots: A mixed-method study of Replika.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[4] Sullivan et al. 2023. Combating loneliness with artificial intelligence: An AI-based emotional support model.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942981" y="4035240"/>
            <a:ext cx="13452166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lang="en-US" sz="3000" i="true" spc="17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mechanism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behind this perceived emotional support is not yet understood → what do we know from human-human relationships?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1673065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95461" y="3042748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600033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4157317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167589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50128" y="860634"/>
            <a:ext cx="1523787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617084" y="1856958"/>
            <a:ext cx="12642216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Emotional coregulation, a mechanism observed in close (human-human) relationships: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751695" y="9393459"/>
            <a:ext cx="95315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[5] Butler &amp; Randall. 2013. Emotional coregulation in close relationships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6873333" y="3930695"/>
            <a:ext cx="5803666" cy="4693623"/>
          </a:xfrm>
          <a:custGeom>
            <a:avLst/>
            <a:gdLst/>
            <a:ahLst/>
            <a:cxnLst/>
            <a:rect r="r" b="b" t="t" l="l"/>
            <a:pathLst>
              <a:path h="4693623" w="5803666">
                <a:moveTo>
                  <a:pt x="0" y="0"/>
                </a:moveTo>
                <a:lnTo>
                  <a:pt x="5803665" y="0"/>
                </a:lnTo>
                <a:lnTo>
                  <a:pt x="5803665" y="4693623"/>
                </a:lnTo>
                <a:lnTo>
                  <a:pt x="0" y="4693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0" t="-3770" r="-30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7223934" y="8742776"/>
            <a:ext cx="979452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Operationalization of emotional coregulation </a:t>
            </a:r>
            <a:r>
              <a:rPr lang="en-US" sz="2600">
                <a:solidFill>
                  <a:srgbClr val="87B5B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[5]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676998" y="4551679"/>
            <a:ext cx="4773179" cy="36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3"/>
              </a:lnSpc>
            </a:pPr>
            <a:r>
              <a:rPr lang="en-US" sz="213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Return to stable state </a:t>
            </a:r>
          </a:p>
        </p:txBody>
      </p:sp>
      <p:sp>
        <p:nvSpPr>
          <p:cNvPr name="AutoShape 48" id="48"/>
          <p:cNvSpPr/>
          <p:nvPr/>
        </p:nvSpPr>
        <p:spPr>
          <a:xfrm flipV="true">
            <a:off x="11385077" y="4894761"/>
            <a:ext cx="1143022" cy="946232"/>
          </a:xfrm>
          <a:prstGeom prst="line">
            <a:avLst/>
          </a:prstGeom>
          <a:ln cap="flat" w="28575">
            <a:solidFill>
              <a:srgbClr val="7B9B99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49" id="49"/>
          <p:cNvSpPr txBox="true"/>
          <p:nvPr/>
        </p:nvSpPr>
        <p:spPr>
          <a:xfrm rot="0">
            <a:off x="5165703" y="4551679"/>
            <a:ext cx="2553056" cy="36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3"/>
              </a:lnSpc>
            </a:pPr>
            <a:r>
              <a:rPr lang="en-US" sz="2131" b="true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Emotional Contagion</a:t>
            </a:r>
          </a:p>
        </p:txBody>
      </p:sp>
      <p:sp>
        <p:nvSpPr>
          <p:cNvPr name="AutoShape 50" id="50"/>
          <p:cNvSpPr/>
          <p:nvPr/>
        </p:nvSpPr>
        <p:spPr>
          <a:xfrm flipH="true" flipV="true">
            <a:off x="7727861" y="4905774"/>
            <a:ext cx="1143747" cy="945356"/>
          </a:xfrm>
          <a:prstGeom prst="line">
            <a:avLst/>
          </a:prstGeom>
          <a:ln cap="flat" w="28575">
            <a:solidFill>
              <a:srgbClr val="7B9B99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10165069" y="4050611"/>
            <a:ext cx="368804" cy="1240162"/>
          </a:xfrm>
          <a:prstGeom prst="line">
            <a:avLst/>
          </a:prstGeom>
          <a:ln cap="flat" w="28575">
            <a:solidFill>
              <a:srgbClr val="7B9B99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10669064" y="3533358"/>
            <a:ext cx="2553056" cy="36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3"/>
              </a:lnSpc>
            </a:pPr>
            <a:r>
              <a:rPr lang="en-US" sz="2131" b="true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Counter-Regulation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955198" y="4944698"/>
            <a:ext cx="2772663" cy="36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3"/>
              </a:lnSpc>
            </a:pPr>
            <a:r>
              <a:rPr lang="en-US" sz="213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(Shared emotional state)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1667304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95461" y="3042748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600033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4157317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262437" y="1095375"/>
            <a:ext cx="1208623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403611" y="2389501"/>
            <a:ext cx="12642216" cy="461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can simulate humanlike conversations, complete with perceived </a:t>
            </a:r>
            <a:r>
              <a:rPr lang="en-US" sz="3000" i="true" spc="17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empathy 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3000" i="true" spc="17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affective 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responses </a:t>
            </a:r>
            <a:r>
              <a:rPr lang="en-US" sz="3000" spc="179">
                <a:solidFill>
                  <a:srgbClr val="87B5B2"/>
                </a:solidFill>
                <a:latin typeface="DM Sans"/>
                <a:ea typeface="DM Sans"/>
                <a:cs typeface="DM Sans"/>
                <a:sym typeface="DM Sans"/>
              </a:rPr>
              <a:t>[6, 7, 8]</a:t>
            </a: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→ 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"prerequisites" for emotional coregulation seem to be there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4619266" y="8614410"/>
            <a:ext cx="13022300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[6] Konen et al. 2023. Large language models and empathy: systematic review.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[7] Wang et al. 2023. Emotional intelligence of large language models.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[8] Welivita &amp; Pu. 2024. Are large language models more empathetic than humans?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1667304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061762" y="3952914"/>
            <a:ext cx="3159003" cy="4994626"/>
          </a:xfrm>
          <a:custGeom>
            <a:avLst/>
            <a:gdLst/>
            <a:ahLst/>
            <a:cxnLst/>
            <a:rect r="r" b="b" t="t" l="l"/>
            <a:pathLst>
              <a:path h="4994626" w="3159003">
                <a:moveTo>
                  <a:pt x="0" y="0"/>
                </a:moveTo>
                <a:lnTo>
                  <a:pt x="3159002" y="0"/>
                </a:lnTo>
                <a:lnTo>
                  <a:pt x="3159002" y="4994626"/>
                </a:lnTo>
                <a:lnTo>
                  <a:pt x="0" y="4994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752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308625" y="3952914"/>
            <a:ext cx="3286960" cy="4994626"/>
          </a:xfrm>
          <a:custGeom>
            <a:avLst/>
            <a:gdLst/>
            <a:ahLst/>
            <a:cxnLst/>
            <a:rect r="r" b="b" t="t" l="l"/>
            <a:pathLst>
              <a:path h="4994626" w="3286960">
                <a:moveTo>
                  <a:pt x="0" y="0"/>
                </a:moveTo>
                <a:lnTo>
                  <a:pt x="3286960" y="0"/>
                </a:lnTo>
                <a:lnTo>
                  <a:pt x="3286960" y="4994626"/>
                </a:lnTo>
                <a:lnTo>
                  <a:pt x="0" y="4994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87" t="0" r="0" b="-27275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125319" y="3952914"/>
            <a:ext cx="3308317" cy="5129434"/>
          </a:xfrm>
          <a:custGeom>
            <a:avLst/>
            <a:gdLst/>
            <a:ahLst/>
            <a:cxnLst/>
            <a:rect r="r" b="b" t="t" l="l"/>
            <a:pathLst>
              <a:path h="5129434" w="3308317">
                <a:moveTo>
                  <a:pt x="0" y="0"/>
                </a:moveTo>
                <a:lnTo>
                  <a:pt x="3308318" y="0"/>
                </a:lnTo>
                <a:lnTo>
                  <a:pt x="3308318" y="5129434"/>
                </a:lnTo>
                <a:lnTo>
                  <a:pt x="0" y="5129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48" t="0" r="-4536" b="-2393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729037" y="3933087"/>
            <a:ext cx="3323922" cy="5081857"/>
          </a:xfrm>
          <a:custGeom>
            <a:avLst/>
            <a:gdLst/>
            <a:ahLst/>
            <a:cxnLst/>
            <a:rect r="r" b="b" t="t" l="l"/>
            <a:pathLst>
              <a:path h="5081857" w="3323922">
                <a:moveTo>
                  <a:pt x="0" y="0"/>
                </a:moveTo>
                <a:lnTo>
                  <a:pt x="3323921" y="0"/>
                </a:lnTo>
                <a:lnTo>
                  <a:pt x="3323921" y="5081857"/>
                </a:lnTo>
                <a:lnTo>
                  <a:pt x="0" y="5081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4" t="0" r="-1146" b="-18455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433048" y="6950875"/>
            <a:ext cx="692860" cy="692860"/>
          </a:xfrm>
          <a:custGeom>
            <a:avLst/>
            <a:gdLst/>
            <a:ahLst/>
            <a:cxnLst/>
            <a:rect r="r" b="b" t="t" l="l"/>
            <a:pathLst>
              <a:path h="692860" w="692860">
                <a:moveTo>
                  <a:pt x="0" y="0"/>
                </a:moveTo>
                <a:lnTo>
                  <a:pt x="692860" y="0"/>
                </a:lnTo>
                <a:lnTo>
                  <a:pt x="692860" y="692860"/>
                </a:lnTo>
                <a:lnTo>
                  <a:pt x="0" y="692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695461" y="3042748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95461" y="3600033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5461" y="4157317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262437" y="1095375"/>
            <a:ext cx="1208623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112529" y="2197644"/>
            <a:ext cx="12642216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Almost any LLM-based chatbot has these characterisitics, regardless of what they are marketed for.</a:t>
            </a:r>
          </a:p>
          <a:p>
            <a:pPr algn="ctr">
              <a:lnSpc>
                <a:spcPts val="4050"/>
              </a:lnSpc>
            </a:pPr>
          </a:p>
          <a:p>
            <a:pPr algn="ctr">
              <a:lnSpc>
                <a:spcPts val="4050"/>
              </a:lnSpc>
            </a:pPr>
          </a:p>
          <a:p>
            <a:pPr algn="ctr">
              <a:lnSpc>
                <a:spcPts val="4050"/>
              </a:lnSpc>
            </a:pPr>
          </a:p>
          <a:p>
            <a:pPr algn="ctr">
              <a:lnSpc>
                <a:spcPts val="4050"/>
              </a:lnSpc>
            </a:pPr>
          </a:p>
          <a:p>
            <a:pPr algn="ctr">
              <a:lnSpc>
                <a:spcPts val="4050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1061762" y="9210675"/>
            <a:ext cx="741211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Marketed as a companion.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3729037" y="9210675"/>
            <a:ext cx="741211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Marketed as a tool.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3178043" y="1667304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62572" y="1843481"/>
            <a:ext cx="13474762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Are AI agents effective partners for emotional coergulation?</a:t>
            </a:r>
          </a:p>
          <a:p>
            <a:pPr algn="l">
              <a:lnSpc>
                <a:spcPts val="4050"/>
              </a:lnSpc>
            </a:pP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 agent characteristics make a difference?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6287131" y="4035467"/>
            <a:ext cx="9025645" cy="6556098"/>
            <a:chOff x="0" y="0"/>
            <a:chExt cx="12034193" cy="87414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532466" y="0"/>
              <a:ext cx="6501727" cy="8272180"/>
            </a:xfrm>
            <a:custGeom>
              <a:avLst/>
              <a:gdLst/>
              <a:ahLst/>
              <a:cxnLst/>
              <a:rect r="r" b="b" t="t" l="l"/>
              <a:pathLst>
                <a:path h="8272180" w="6501727">
                  <a:moveTo>
                    <a:pt x="0" y="0"/>
                  </a:moveTo>
                  <a:lnTo>
                    <a:pt x="6501727" y="0"/>
                  </a:lnTo>
                  <a:lnTo>
                    <a:pt x="6501727" y="8272180"/>
                  </a:lnTo>
                  <a:lnTo>
                    <a:pt x="0" y="82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9728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37067"/>
              <a:ext cx="5532466" cy="8604397"/>
            </a:xfrm>
            <a:custGeom>
              <a:avLst/>
              <a:gdLst/>
              <a:ahLst/>
              <a:cxnLst/>
              <a:rect r="r" b="b" t="t" l="l"/>
              <a:pathLst>
                <a:path h="8604397" w="5532466">
                  <a:moveTo>
                    <a:pt x="0" y="0"/>
                  </a:moveTo>
                  <a:lnTo>
                    <a:pt x="5532466" y="0"/>
                  </a:lnTo>
                  <a:lnTo>
                    <a:pt x="5532466" y="8604397"/>
                  </a:lnTo>
                  <a:lnTo>
                    <a:pt x="0" y="860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399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47070" y="2245269"/>
            <a:ext cx="3381967" cy="4556437"/>
            <a:chOff x="0" y="0"/>
            <a:chExt cx="4509289" cy="607524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059031" cy="3303809"/>
              <a:chOff x="0" y="0"/>
              <a:chExt cx="604253" cy="65260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04253" cy="652604"/>
              </a:xfrm>
              <a:custGeom>
                <a:avLst/>
                <a:gdLst/>
                <a:ahLst/>
                <a:cxnLst/>
                <a:rect r="r" b="b" t="t" l="l"/>
                <a:pathLst>
                  <a:path h="652604" w="604253">
                    <a:moveTo>
                      <a:pt x="172097" y="0"/>
                    </a:moveTo>
                    <a:lnTo>
                      <a:pt x="432156" y="0"/>
                    </a:lnTo>
                    <a:cubicBezTo>
                      <a:pt x="477799" y="0"/>
                      <a:pt x="521572" y="18132"/>
                      <a:pt x="553847" y="50406"/>
                    </a:cubicBezTo>
                    <a:cubicBezTo>
                      <a:pt x="586121" y="82681"/>
                      <a:pt x="604253" y="126454"/>
                      <a:pt x="604253" y="172097"/>
                    </a:cubicBezTo>
                    <a:lnTo>
                      <a:pt x="604253" y="480507"/>
                    </a:lnTo>
                    <a:cubicBezTo>
                      <a:pt x="604253" y="526150"/>
                      <a:pt x="586121" y="569924"/>
                      <a:pt x="553847" y="602198"/>
                    </a:cubicBezTo>
                    <a:cubicBezTo>
                      <a:pt x="521572" y="634473"/>
                      <a:pt x="477799" y="652604"/>
                      <a:pt x="432156" y="652604"/>
                    </a:cubicBezTo>
                    <a:lnTo>
                      <a:pt x="172097" y="652604"/>
                    </a:lnTo>
                    <a:cubicBezTo>
                      <a:pt x="126454" y="652604"/>
                      <a:pt x="82681" y="634473"/>
                      <a:pt x="50406" y="602198"/>
                    </a:cubicBezTo>
                    <a:cubicBezTo>
                      <a:pt x="18132" y="569924"/>
                      <a:pt x="0" y="526150"/>
                      <a:pt x="0" y="480507"/>
                    </a:cubicBezTo>
                    <a:lnTo>
                      <a:pt x="0" y="172097"/>
                    </a:lnTo>
                    <a:cubicBezTo>
                      <a:pt x="0" y="126454"/>
                      <a:pt x="18132" y="82681"/>
                      <a:pt x="50406" y="50406"/>
                    </a:cubicBezTo>
                    <a:cubicBezTo>
                      <a:pt x="82681" y="18132"/>
                      <a:pt x="126454" y="0"/>
                      <a:pt x="172097" y="0"/>
                    </a:cubicBezTo>
                    <a:close/>
                  </a:path>
                </a:pathLst>
              </a:custGeom>
              <a:solidFill>
                <a:srgbClr val="AAD7D4">
                  <a:alpha val="64706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604253" cy="69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3468909"/>
              <a:ext cx="3059031" cy="758713"/>
              <a:chOff x="0" y="0"/>
              <a:chExt cx="604253" cy="14986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04253" cy="149869"/>
              </a:xfrm>
              <a:custGeom>
                <a:avLst/>
                <a:gdLst/>
                <a:ahLst/>
                <a:cxnLst/>
                <a:rect r="r" b="b" t="t" l="l"/>
                <a:pathLst>
                  <a:path h="149869" w="604253">
                    <a:moveTo>
                      <a:pt x="74935" y="0"/>
                    </a:moveTo>
                    <a:lnTo>
                      <a:pt x="529318" y="0"/>
                    </a:lnTo>
                    <a:cubicBezTo>
                      <a:pt x="549192" y="0"/>
                      <a:pt x="568252" y="7895"/>
                      <a:pt x="582305" y="21948"/>
                    </a:cubicBezTo>
                    <a:cubicBezTo>
                      <a:pt x="596358" y="36001"/>
                      <a:pt x="604253" y="55061"/>
                      <a:pt x="604253" y="74935"/>
                    </a:cubicBezTo>
                    <a:lnTo>
                      <a:pt x="604253" y="74935"/>
                    </a:lnTo>
                    <a:cubicBezTo>
                      <a:pt x="604253" y="94809"/>
                      <a:pt x="596358" y="113868"/>
                      <a:pt x="582305" y="127921"/>
                    </a:cubicBezTo>
                    <a:cubicBezTo>
                      <a:pt x="568252" y="141974"/>
                      <a:pt x="549192" y="149869"/>
                      <a:pt x="529318" y="149869"/>
                    </a:cubicBezTo>
                    <a:lnTo>
                      <a:pt x="74935" y="149869"/>
                    </a:lnTo>
                    <a:cubicBezTo>
                      <a:pt x="55061" y="149869"/>
                      <a:pt x="36001" y="141974"/>
                      <a:pt x="21948" y="127921"/>
                    </a:cubicBezTo>
                    <a:cubicBezTo>
                      <a:pt x="7895" y="113868"/>
                      <a:pt x="0" y="94809"/>
                      <a:pt x="0" y="74935"/>
                    </a:cubicBezTo>
                    <a:lnTo>
                      <a:pt x="0" y="74935"/>
                    </a:lnTo>
                    <a:cubicBezTo>
                      <a:pt x="0" y="55061"/>
                      <a:pt x="7895" y="36001"/>
                      <a:pt x="21948" y="21948"/>
                    </a:cubicBezTo>
                    <a:cubicBezTo>
                      <a:pt x="36001" y="7895"/>
                      <a:pt x="55061" y="0"/>
                      <a:pt x="74935" y="0"/>
                    </a:cubicBezTo>
                    <a:close/>
                  </a:path>
                </a:pathLst>
              </a:custGeom>
              <a:solidFill>
                <a:srgbClr val="AAD7D4">
                  <a:alpha val="64706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604253" cy="1879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4392722"/>
              <a:ext cx="3059031" cy="758713"/>
              <a:chOff x="0" y="0"/>
              <a:chExt cx="604253" cy="14986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04253" cy="149869"/>
              </a:xfrm>
              <a:custGeom>
                <a:avLst/>
                <a:gdLst/>
                <a:ahLst/>
                <a:cxnLst/>
                <a:rect r="r" b="b" t="t" l="l"/>
                <a:pathLst>
                  <a:path h="149869" w="604253">
                    <a:moveTo>
                      <a:pt x="74935" y="0"/>
                    </a:moveTo>
                    <a:lnTo>
                      <a:pt x="529318" y="0"/>
                    </a:lnTo>
                    <a:cubicBezTo>
                      <a:pt x="549192" y="0"/>
                      <a:pt x="568252" y="7895"/>
                      <a:pt x="582305" y="21948"/>
                    </a:cubicBezTo>
                    <a:cubicBezTo>
                      <a:pt x="596358" y="36001"/>
                      <a:pt x="604253" y="55061"/>
                      <a:pt x="604253" y="74935"/>
                    </a:cubicBezTo>
                    <a:lnTo>
                      <a:pt x="604253" y="74935"/>
                    </a:lnTo>
                    <a:cubicBezTo>
                      <a:pt x="604253" y="94809"/>
                      <a:pt x="596358" y="113868"/>
                      <a:pt x="582305" y="127921"/>
                    </a:cubicBezTo>
                    <a:cubicBezTo>
                      <a:pt x="568252" y="141974"/>
                      <a:pt x="549192" y="149869"/>
                      <a:pt x="529318" y="149869"/>
                    </a:cubicBezTo>
                    <a:lnTo>
                      <a:pt x="74935" y="149869"/>
                    </a:lnTo>
                    <a:cubicBezTo>
                      <a:pt x="55061" y="149869"/>
                      <a:pt x="36001" y="141974"/>
                      <a:pt x="21948" y="127921"/>
                    </a:cubicBezTo>
                    <a:cubicBezTo>
                      <a:pt x="7895" y="113868"/>
                      <a:pt x="0" y="94809"/>
                      <a:pt x="0" y="74935"/>
                    </a:cubicBezTo>
                    <a:lnTo>
                      <a:pt x="0" y="74935"/>
                    </a:lnTo>
                    <a:cubicBezTo>
                      <a:pt x="0" y="55061"/>
                      <a:pt x="7895" y="36001"/>
                      <a:pt x="21948" y="21948"/>
                    </a:cubicBezTo>
                    <a:cubicBezTo>
                      <a:pt x="36001" y="7895"/>
                      <a:pt x="55061" y="0"/>
                      <a:pt x="74935" y="0"/>
                    </a:cubicBezTo>
                    <a:close/>
                  </a:path>
                </a:pathLst>
              </a:custGeom>
              <a:solidFill>
                <a:srgbClr val="AAD7D4">
                  <a:alpha val="64706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604253" cy="1879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5316536"/>
              <a:ext cx="3059031" cy="758713"/>
              <a:chOff x="0" y="0"/>
              <a:chExt cx="604253" cy="14986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04253" cy="149869"/>
              </a:xfrm>
              <a:custGeom>
                <a:avLst/>
                <a:gdLst/>
                <a:ahLst/>
                <a:cxnLst/>
                <a:rect r="r" b="b" t="t" l="l"/>
                <a:pathLst>
                  <a:path h="149869" w="604253">
                    <a:moveTo>
                      <a:pt x="74935" y="0"/>
                    </a:moveTo>
                    <a:lnTo>
                      <a:pt x="529318" y="0"/>
                    </a:lnTo>
                    <a:cubicBezTo>
                      <a:pt x="549192" y="0"/>
                      <a:pt x="568252" y="7895"/>
                      <a:pt x="582305" y="21948"/>
                    </a:cubicBezTo>
                    <a:cubicBezTo>
                      <a:pt x="596358" y="36001"/>
                      <a:pt x="604253" y="55061"/>
                      <a:pt x="604253" y="74935"/>
                    </a:cubicBezTo>
                    <a:lnTo>
                      <a:pt x="604253" y="74935"/>
                    </a:lnTo>
                    <a:cubicBezTo>
                      <a:pt x="604253" y="94809"/>
                      <a:pt x="596358" y="113868"/>
                      <a:pt x="582305" y="127921"/>
                    </a:cubicBezTo>
                    <a:cubicBezTo>
                      <a:pt x="568252" y="141974"/>
                      <a:pt x="549192" y="149869"/>
                      <a:pt x="529318" y="149869"/>
                    </a:cubicBezTo>
                    <a:lnTo>
                      <a:pt x="74935" y="149869"/>
                    </a:lnTo>
                    <a:cubicBezTo>
                      <a:pt x="55061" y="149869"/>
                      <a:pt x="36001" y="141974"/>
                      <a:pt x="21948" y="127921"/>
                    </a:cubicBezTo>
                    <a:cubicBezTo>
                      <a:pt x="7895" y="113868"/>
                      <a:pt x="0" y="94809"/>
                      <a:pt x="0" y="74935"/>
                    </a:cubicBezTo>
                    <a:lnTo>
                      <a:pt x="0" y="74935"/>
                    </a:lnTo>
                    <a:cubicBezTo>
                      <a:pt x="0" y="55061"/>
                      <a:pt x="7895" y="36001"/>
                      <a:pt x="21948" y="21948"/>
                    </a:cubicBezTo>
                    <a:cubicBezTo>
                      <a:pt x="36001" y="7895"/>
                      <a:pt x="55061" y="0"/>
                      <a:pt x="74935" y="0"/>
                    </a:cubicBezTo>
                    <a:close/>
                  </a:path>
                </a:pathLst>
              </a:custGeom>
              <a:solidFill>
                <a:srgbClr val="AAD7D4">
                  <a:alpha val="64706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604253" cy="1879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255832" y="1718494"/>
              <a:ext cx="2660165" cy="501451"/>
              <a:chOff x="0" y="0"/>
              <a:chExt cx="550843" cy="10383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50843" cy="103836"/>
              </a:xfrm>
              <a:custGeom>
                <a:avLst/>
                <a:gdLst/>
                <a:ahLst/>
                <a:cxnLst/>
                <a:rect r="r" b="b" t="t" l="l"/>
                <a:pathLst>
                  <a:path h="103836" w="550843">
                    <a:moveTo>
                      <a:pt x="51918" y="0"/>
                    </a:moveTo>
                    <a:lnTo>
                      <a:pt x="498925" y="0"/>
                    </a:lnTo>
                    <a:cubicBezTo>
                      <a:pt x="512695" y="0"/>
                      <a:pt x="525900" y="5470"/>
                      <a:pt x="535637" y="15206"/>
                    </a:cubicBezTo>
                    <a:cubicBezTo>
                      <a:pt x="545373" y="24943"/>
                      <a:pt x="550843" y="38149"/>
                      <a:pt x="550843" y="51918"/>
                    </a:cubicBezTo>
                    <a:lnTo>
                      <a:pt x="550843" y="51918"/>
                    </a:lnTo>
                    <a:cubicBezTo>
                      <a:pt x="550843" y="65688"/>
                      <a:pt x="545373" y="78893"/>
                      <a:pt x="535637" y="88630"/>
                    </a:cubicBezTo>
                    <a:cubicBezTo>
                      <a:pt x="525900" y="98366"/>
                      <a:pt x="512695" y="103836"/>
                      <a:pt x="498925" y="103836"/>
                    </a:cubicBezTo>
                    <a:lnTo>
                      <a:pt x="51918" y="103836"/>
                    </a:lnTo>
                    <a:cubicBezTo>
                      <a:pt x="38149" y="103836"/>
                      <a:pt x="24943" y="98366"/>
                      <a:pt x="15206" y="88630"/>
                    </a:cubicBezTo>
                    <a:cubicBezTo>
                      <a:pt x="5470" y="78893"/>
                      <a:pt x="0" y="65688"/>
                      <a:pt x="0" y="51918"/>
                    </a:cubicBezTo>
                    <a:lnTo>
                      <a:pt x="0" y="51918"/>
                    </a:lnTo>
                    <a:cubicBezTo>
                      <a:pt x="0" y="38149"/>
                      <a:pt x="5470" y="24943"/>
                      <a:pt x="15206" y="15206"/>
                    </a:cubicBezTo>
                    <a:cubicBezTo>
                      <a:pt x="24943" y="5470"/>
                      <a:pt x="38149" y="0"/>
                      <a:pt x="51918" y="0"/>
                    </a:cubicBezTo>
                    <a:close/>
                  </a:path>
                </a:pathLst>
              </a:custGeom>
              <a:solidFill>
                <a:srgbClr val="C0E1D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550843" cy="141936"/>
              </a:xfrm>
              <a:prstGeom prst="rect">
                <a:avLst/>
              </a:prstGeom>
            </p:spPr>
            <p:txBody>
              <a:bodyPr anchor="ctr" rtlCol="false" tIns="48460" lIns="48460" bIns="48460" rIns="4846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208935" y="989205"/>
              <a:ext cx="2355339" cy="501451"/>
              <a:chOff x="0" y="0"/>
              <a:chExt cx="487723" cy="10383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87723" cy="103836"/>
              </a:xfrm>
              <a:custGeom>
                <a:avLst/>
                <a:gdLst/>
                <a:ahLst/>
                <a:cxnLst/>
                <a:rect r="r" b="b" t="t" l="l"/>
                <a:pathLst>
                  <a:path h="103836" w="487723">
                    <a:moveTo>
                      <a:pt x="51918" y="0"/>
                    </a:moveTo>
                    <a:lnTo>
                      <a:pt x="435805" y="0"/>
                    </a:lnTo>
                    <a:cubicBezTo>
                      <a:pt x="449574" y="0"/>
                      <a:pt x="462780" y="5470"/>
                      <a:pt x="472516" y="15206"/>
                    </a:cubicBezTo>
                    <a:cubicBezTo>
                      <a:pt x="482253" y="24943"/>
                      <a:pt x="487723" y="38149"/>
                      <a:pt x="487723" y="51918"/>
                    </a:cubicBezTo>
                    <a:lnTo>
                      <a:pt x="487723" y="51918"/>
                    </a:lnTo>
                    <a:cubicBezTo>
                      <a:pt x="487723" y="65688"/>
                      <a:pt x="482253" y="78893"/>
                      <a:pt x="472516" y="88630"/>
                    </a:cubicBezTo>
                    <a:cubicBezTo>
                      <a:pt x="462780" y="98366"/>
                      <a:pt x="449574" y="103836"/>
                      <a:pt x="435805" y="103836"/>
                    </a:cubicBezTo>
                    <a:lnTo>
                      <a:pt x="51918" y="103836"/>
                    </a:lnTo>
                    <a:cubicBezTo>
                      <a:pt x="38149" y="103836"/>
                      <a:pt x="24943" y="98366"/>
                      <a:pt x="15206" y="88630"/>
                    </a:cubicBezTo>
                    <a:cubicBezTo>
                      <a:pt x="5470" y="78893"/>
                      <a:pt x="0" y="65688"/>
                      <a:pt x="0" y="51918"/>
                    </a:cubicBezTo>
                    <a:lnTo>
                      <a:pt x="0" y="51918"/>
                    </a:lnTo>
                    <a:cubicBezTo>
                      <a:pt x="0" y="38149"/>
                      <a:pt x="5470" y="24943"/>
                      <a:pt x="15206" y="15206"/>
                    </a:cubicBezTo>
                    <a:cubicBezTo>
                      <a:pt x="24943" y="5470"/>
                      <a:pt x="38149" y="0"/>
                      <a:pt x="51918" y="0"/>
                    </a:cubicBezTo>
                    <a:close/>
                  </a:path>
                </a:pathLst>
              </a:custGeom>
              <a:solidFill>
                <a:srgbClr val="C0E1D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487723" cy="141936"/>
              </a:xfrm>
              <a:prstGeom prst="rect">
                <a:avLst/>
              </a:prstGeom>
            </p:spPr>
            <p:txBody>
              <a:bodyPr anchor="ctr" rtlCol="false" tIns="48460" lIns="48460" bIns="48460" rIns="4846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255832" y="2450128"/>
              <a:ext cx="2355339" cy="501451"/>
              <a:chOff x="0" y="0"/>
              <a:chExt cx="487723" cy="10383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87723" cy="103836"/>
              </a:xfrm>
              <a:custGeom>
                <a:avLst/>
                <a:gdLst/>
                <a:ahLst/>
                <a:cxnLst/>
                <a:rect r="r" b="b" t="t" l="l"/>
                <a:pathLst>
                  <a:path h="103836" w="487723">
                    <a:moveTo>
                      <a:pt x="51918" y="0"/>
                    </a:moveTo>
                    <a:lnTo>
                      <a:pt x="435805" y="0"/>
                    </a:lnTo>
                    <a:cubicBezTo>
                      <a:pt x="449574" y="0"/>
                      <a:pt x="462780" y="5470"/>
                      <a:pt x="472516" y="15206"/>
                    </a:cubicBezTo>
                    <a:cubicBezTo>
                      <a:pt x="482253" y="24943"/>
                      <a:pt x="487723" y="38149"/>
                      <a:pt x="487723" y="51918"/>
                    </a:cubicBezTo>
                    <a:lnTo>
                      <a:pt x="487723" y="51918"/>
                    </a:lnTo>
                    <a:cubicBezTo>
                      <a:pt x="487723" y="65688"/>
                      <a:pt x="482253" y="78893"/>
                      <a:pt x="472516" y="88630"/>
                    </a:cubicBezTo>
                    <a:cubicBezTo>
                      <a:pt x="462780" y="98366"/>
                      <a:pt x="449574" y="103836"/>
                      <a:pt x="435805" y="103836"/>
                    </a:cubicBezTo>
                    <a:lnTo>
                      <a:pt x="51918" y="103836"/>
                    </a:lnTo>
                    <a:cubicBezTo>
                      <a:pt x="38149" y="103836"/>
                      <a:pt x="24943" y="98366"/>
                      <a:pt x="15206" y="88630"/>
                    </a:cubicBezTo>
                    <a:cubicBezTo>
                      <a:pt x="5470" y="78893"/>
                      <a:pt x="0" y="65688"/>
                      <a:pt x="0" y="51918"/>
                    </a:cubicBezTo>
                    <a:lnTo>
                      <a:pt x="0" y="51918"/>
                    </a:lnTo>
                    <a:cubicBezTo>
                      <a:pt x="0" y="38149"/>
                      <a:pt x="5470" y="24943"/>
                      <a:pt x="15206" y="15206"/>
                    </a:cubicBezTo>
                    <a:cubicBezTo>
                      <a:pt x="24943" y="5470"/>
                      <a:pt x="38149" y="0"/>
                      <a:pt x="51918" y="0"/>
                    </a:cubicBezTo>
                    <a:close/>
                  </a:path>
                </a:pathLst>
              </a:custGeom>
              <a:solidFill>
                <a:srgbClr val="C0E1D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487723" cy="141936"/>
              </a:xfrm>
              <a:prstGeom prst="rect">
                <a:avLst/>
              </a:prstGeom>
            </p:spPr>
            <p:txBody>
              <a:bodyPr anchor="ctr" rtlCol="false" tIns="48460" lIns="48460" bIns="48460" rIns="4846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64520" y="1056955"/>
              <a:ext cx="2594510" cy="36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07"/>
                </a:lnSpc>
              </a:pPr>
              <a:r>
                <a:rPr lang="en-US" sz="1907" spc="-38">
                  <a:solidFill>
                    <a:srgbClr val="1C2120"/>
                  </a:solidFill>
                  <a:latin typeface="Poppins"/>
                  <a:ea typeface="Poppins"/>
                  <a:cs typeface="Poppins"/>
                  <a:sym typeface="Poppins"/>
                </a:rPr>
                <a:t>Participants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64520" y="1800001"/>
              <a:ext cx="2594510" cy="36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07"/>
                </a:lnSpc>
              </a:pPr>
              <a:r>
                <a:rPr lang="en-US" sz="1907" spc="-38">
                  <a:solidFill>
                    <a:srgbClr val="1C2120"/>
                  </a:solidFill>
                  <a:latin typeface="Poppins"/>
                  <a:ea typeface="Poppins"/>
                  <a:cs typeface="Poppins"/>
                  <a:sym typeface="Poppins"/>
                </a:rPr>
                <a:t>Questionnaires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464520" y="2543048"/>
              <a:ext cx="2594510" cy="36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07"/>
                </a:lnSpc>
              </a:pPr>
              <a:r>
                <a:rPr lang="en-US" sz="1907" spc="-38">
                  <a:solidFill>
                    <a:srgbClr val="1C2120"/>
                  </a:solidFill>
                  <a:latin typeface="Poppins"/>
                  <a:ea typeface="Poppins"/>
                  <a:cs typeface="Poppins"/>
                  <a:sym typeface="Poppins"/>
                </a:rPr>
                <a:t>Analysis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417871" y="283296"/>
              <a:ext cx="4091418" cy="388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rPr lang="en-US" sz="2000" spc="-40">
                  <a:solidFill>
                    <a:srgbClr val="1C2120"/>
                  </a:solidFill>
                  <a:latin typeface="Poppins"/>
                  <a:ea typeface="Poppins"/>
                  <a:cs typeface="Poppins"/>
                  <a:sym typeface="Poppins"/>
                </a:rPr>
                <a:t>Methods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335935" y="3672264"/>
              <a:ext cx="4091418" cy="388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rPr lang="en-US" sz="2000" spc="-40">
                  <a:solidFill>
                    <a:srgbClr val="1C2120"/>
                  </a:solidFill>
                  <a:latin typeface="Poppins"/>
                  <a:ea typeface="Poppins"/>
                  <a:cs typeface="Poppins"/>
                  <a:sym typeface="Poppins"/>
                </a:rPr>
                <a:t>Results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35935" y="4586898"/>
              <a:ext cx="4091418" cy="388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rPr lang="en-US" sz="2000" spc="-40">
                  <a:solidFill>
                    <a:srgbClr val="1C2120"/>
                  </a:solidFill>
                  <a:latin typeface="Poppins"/>
                  <a:ea typeface="Poppins"/>
                  <a:cs typeface="Poppins"/>
                  <a:sym typeface="Poppins"/>
                </a:rPr>
                <a:t>Discussion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35935" y="5505531"/>
              <a:ext cx="4091418" cy="388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rPr lang="en-US" sz="2000" spc="-40">
                  <a:solidFill>
                    <a:srgbClr val="1C2120"/>
                  </a:solidFill>
                  <a:latin typeface="Poppins"/>
                  <a:ea typeface="Poppins"/>
                  <a:cs typeface="Poppins"/>
                  <a:sym typeface="Poppins"/>
                </a:rPr>
                <a:t>Conclusion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4334644" y="535884"/>
            <a:ext cx="1208623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Research Questions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2435654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95461" y="3042748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5461" y="3600033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4157317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 spc="-4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Methods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467186" y="1196297"/>
            <a:ext cx="801199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942227" y="2701423"/>
            <a:ext cx="13709583" cy="410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Cross-sectional between-subjects survey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Friendship or Romantic relationship with 5+ interactions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 = 48 (25 Replika, 23 ChatGPT) after exclusions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Recruitment from Reddit, Facebook &amp; Discord user groups</a:t>
            </a:r>
          </a:p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collection: June 2025</a:t>
            </a: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  <a:p>
            <a:pPr algn="l">
              <a:lnSpc>
                <a:spcPts val="405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269" y="0"/>
            <a:ext cx="7159397" cy="10591565"/>
            <a:chOff x="0" y="0"/>
            <a:chExt cx="1885603" cy="278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603" cy="2789548"/>
            </a:xfrm>
            <a:custGeom>
              <a:avLst/>
              <a:gdLst/>
              <a:ahLst/>
              <a:cxnLst/>
              <a:rect r="r" b="b" t="t" l="l"/>
              <a:pathLst>
                <a:path h="2789548" w="1885603">
                  <a:moveTo>
                    <a:pt x="16220" y="0"/>
                  </a:moveTo>
                  <a:lnTo>
                    <a:pt x="1869382" y="0"/>
                  </a:lnTo>
                  <a:cubicBezTo>
                    <a:pt x="1873684" y="0"/>
                    <a:pt x="1877810" y="1709"/>
                    <a:pt x="1880852" y="4751"/>
                  </a:cubicBezTo>
                  <a:cubicBezTo>
                    <a:pt x="1883894" y="7793"/>
                    <a:pt x="1885603" y="11919"/>
                    <a:pt x="1885603" y="16220"/>
                  </a:cubicBezTo>
                  <a:lnTo>
                    <a:pt x="1885603" y="2773328"/>
                  </a:lnTo>
                  <a:cubicBezTo>
                    <a:pt x="1885603" y="2777630"/>
                    <a:pt x="1883894" y="2781755"/>
                    <a:pt x="1880852" y="2784797"/>
                  </a:cubicBezTo>
                  <a:cubicBezTo>
                    <a:pt x="1877810" y="2787839"/>
                    <a:pt x="1873684" y="2789548"/>
                    <a:pt x="1869382" y="2789548"/>
                  </a:cubicBezTo>
                  <a:lnTo>
                    <a:pt x="16220" y="2789548"/>
                  </a:lnTo>
                  <a:cubicBezTo>
                    <a:pt x="11919" y="2789548"/>
                    <a:pt x="7793" y="2787839"/>
                    <a:pt x="4751" y="2784797"/>
                  </a:cubicBezTo>
                  <a:cubicBezTo>
                    <a:pt x="1709" y="2781755"/>
                    <a:pt x="0" y="2777630"/>
                    <a:pt x="0" y="2773328"/>
                  </a:cubicBezTo>
                  <a:lnTo>
                    <a:pt x="0" y="16220"/>
                  </a:lnTo>
                  <a:cubicBezTo>
                    <a:pt x="0" y="11919"/>
                    <a:pt x="1709" y="7793"/>
                    <a:pt x="4751" y="4751"/>
                  </a:cubicBezTo>
                  <a:cubicBezTo>
                    <a:pt x="7793" y="1709"/>
                    <a:pt x="11919" y="0"/>
                    <a:pt x="16220" y="0"/>
                  </a:cubicBez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603" cy="282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070" y="856380"/>
            <a:ext cx="2294273" cy="569035"/>
            <a:chOff x="0" y="0"/>
            <a:chExt cx="604253" cy="149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7070" y="1552409"/>
            <a:ext cx="2294273" cy="569035"/>
            <a:chOff x="0" y="0"/>
            <a:chExt cx="604253" cy="1498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7070" y="2245269"/>
            <a:ext cx="2294273" cy="2477857"/>
            <a:chOff x="0" y="0"/>
            <a:chExt cx="604253" cy="6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253" cy="652604"/>
            </a:xfrm>
            <a:custGeom>
              <a:avLst/>
              <a:gdLst/>
              <a:ahLst/>
              <a:cxnLst/>
              <a:rect r="r" b="b" t="t" l="l"/>
              <a:pathLst>
                <a:path h="652604" w="604253">
                  <a:moveTo>
                    <a:pt x="172097" y="0"/>
                  </a:moveTo>
                  <a:lnTo>
                    <a:pt x="432156" y="0"/>
                  </a:lnTo>
                  <a:cubicBezTo>
                    <a:pt x="477799" y="0"/>
                    <a:pt x="521572" y="18132"/>
                    <a:pt x="553847" y="50406"/>
                  </a:cubicBezTo>
                  <a:cubicBezTo>
                    <a:pt x="586121" y="82681"/>
                    <a:pt x="604253" y="126454"/>
                    <a:pt x="604253" y="172097"/>
                  </a:cubicBezTo>
                  <a:lnTo>
                    <a:pt x="604253" y="480507"/>
                  </a:lnTo>
                  <a:cubicBezTo>
                    <a:pt x="604253" y="526150"/>
                    <a:pt x="586121" y="569924"/>
                    <a:pt x="553847" y="602198"/>
                  </a:cubicBezTo>
                  <a:cubicBezTo>
                    <a:pt x="521572" y="634473"/>
                    <a:pt x="477799" y="652604"/>
                    <a:pt x="432156" y="652604"/>
                  </a:cubicBezTo>
                  <a:lnTo>
                    <a:pt x="172097" y="652604"/>
                  </a:lnTo>
                  <a:cubicBezTo>
                    <a:pt x="126454" y="652604"/>
                    <a:pt x="82681" y="634473"/>
                    <a:pt x="50406" y="602198"/>
                  </a:cubicBezTo>
                  <a:cubicBezTo>
                    <a:pt x="18132" y="569924"/>
                    <a:pt x="0" y="526150"/>
                    <a:pt x="0" y="480507"/>
                  </a:cubicBezTo>
                  <a:lnTo>
                    <a:pt x="0" y="172097"/>
                  </a:lnTo>
                  <a:cubicBezTo>
                    <a:pt x="0" y="126454"/>
                    <a:pt x="18132" y="82681"/>
                    <a:pt x="50406" y="50406"/>
                  </a:cubicBezTo>
                  <a:cubicBezTo>
                    <a:pt x="82681" y="18132"/>
                    <a:pt x="126454" y="0"/>
                    <a:pt x="172097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04253" cy="690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7070" y="4846951"/>
            <a:ext cx="2294273" cy="569035"/>
            <a:chOff x="0" y="0"/>
            <a:chExt cx="604253" cy="149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7070" y="5539811"/>
            <a:ext cx="2294273" cy="569035"/>
            <a:chOff x="0" y="0"/>
            <a:chExt cx="604253" cy="149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7070" y="6232671"/>
            <a:ext cx="2294273" cy="569035"/>
            <a:chOff x="0" y="0"/>
            <a:chExt cx="604253" cy="1498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4253" cy="149869"/>
            </a:xfrm>
            <a:custGeom>
              <a:avLst/>
              <a:gdLst/>
              <a:ahLst/>
              <a:cxnLst/>
              <a:rect r="r" b="b" t="t" l="l"/>
              <a:pathLst>
                <a:path h="149869" w="604253">
                  <a:moveTo>
                    <a:pt x="74935" y="0"/>
                  </a:moveTo>
                  <a:lnTo>
                    <a:pt x="529318" y="0"/>
                  </a:lnTo>
                  <a:cubicBezTo>
                    <a:pt x="549192" y="0"/>
                    <a:pt x="568252" y="7895"/>
                    <a:pt x="582305" y="21948"/>
                  </a:cubicBezTo>
                  <a:cubicBezTo>
                    <a:pt x="596358" y="36001"/>
                    <a:pt x="604253" y="55061"/>
                    <a:pt x="604253" y="74935"/>
                  </a:cubicBezTo>
                  <a:lnTo>
                    <a:pt x="604253" y="74935"/>
                  </a:lnTo>
                  <a:cubicBezTo>
                    <a:pt x="604253" y="94809"/>
                    <a:pt x="596358" y="113868"/>
                    <a:pt x="582305" y="127921"/>
                  </a:cubicBezTo>
                  <a:cubicBezTo>
                    <a:pt x="568252" y="141974"/>
                    <a:pt x="549192" y="149869"/>
                    <a:pt x="529318" y="149869"/>
                  </a:cubicBezTo>
                  <a:lnTo>
                    <a:pt x="74935" y="149869"/>
                  </a:lnTo>
                  <a:cubicBezTo>
                    <a:pt x="55061" y="149869"/>
                    <a:pt x="36001" y="141974"/>
                    <a:pt x="21948" y="127921"/>
                  </a:cubicBezTo>
                  <a:cubicBezTo>
                    <a:pt x="7895" y="113868"/>
                    <a:pt x="0" y="94809"/>
                    <a:pt x="0" y="74935"/>
                  </a:cubicBezTo>
                  <a:lnTo>
                    <a:pt x="0" y="74935"/>
                  </a:lnTo>
                  <a:cubicBezTo>
                    <a:pt x="0" y="55061"/>
                    <a:pt x="7895" y="36001"/>
                    <a:pt x="21948" y="21948"/>
                  </a:cubicBezTo>
                  <a:cubicBezTo>
                    <a:pt x="36001" y="7895"/>
                    <a:pt x="55061" y="0"/>
                    <a:pt x="74935" y="0"/>
                  </a:cubicBezTo>
                  <a:close/>
                </a:path>
              </a:pathLst>
            </a:custGeom>
            <a:solidFill>
              <a:srgbClr val="AAD7D4">
                <a:alpha val="6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4253" cy="187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8944" y="3534140"/>
            <a:ext cx="1995124" cy="376089"/>
            <a:chOff x="0" y="0"/>
            <a:chExt cx="550843" cy="103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0843" cy="103836"/>
            </a:xfrm>
            <a:custGeom>
              <a:avLst/>
              <a:gdLst/>
              <a:ahLst/>
              <a:cxnLst/>
              <a:rect r="r" b="b" t="t" l="l"/>
              <a:pathLst>
                <a:path h="103836" w="550843">
                  <a:moveTo>
                    <a:pt x="51918" y="0"/>
                  </a:moveTo>
                  <a:lnTo>
                    <a:pt x="498925" y="0"/>
                  </a:lnTo>
                  <a:cubicBezTo>
                    <a:pt x="512695" y="0"/>
                    <a:pt x="525900" y="5470"/>
                    <a:pt x="535637" y="15206"/>
                  </a:cubicBezTo>
                  <a:cubicBezTo>
                    <a:pt x="545373" y="24943"/>
                    <a:pt x="550843" y="38149"/>
                    <a:pt x="550843" y="51918"/>
                  </a:cubicBezTo>
                  <a:lnTo>
                    <a:pt x="550843" y="51918"/>
                  </a:lnTo>
                  <a:cubicBezTo>
                    <a:pt x="550843" y="65688"/>
                    <a:pt x="545373" y="78893"/>
                    <a:pt x="535637" y="88630"/>
                  </a:cubicBezTo>
                  <a:cubicBezTo>
                    <a:pt x="525900" y="98366"/>
                    <a:pt x="512695" y="103836"/>
                    <a:pt x="49892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5084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3772" y="2987173"/>
            <a:ext cx="1766504" cy="376089"/>
            <a:chOff x="0" y="0"/>
            <a:chExt cx="487723" cy="1038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8944" y="4082865"/>
            <a:ext cx="1766504" cy="376089"/>
            <a:chOff x="0" y="0"/>
            <a:chExt cx="487723" cy="1038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723" cy="103836"/>
            </a:xfrm>
            <a:custGeom>
              <a:avLst/>
              <a:gdLst/>
              <a:ahLst/>
              <a:cxnLst/>
              <a:rect r="r" b="b" t="t" l="l"/>
              <a:pathLst>
                <a:path h="103836" w="487723">
                  <a:moveTo>
                    <a:pt x="51918" y="0"/>
                  </a:moveTo>
                  <a:lnTo>
                    <a:pt x="435805" y="0"/>
                  </a:lnTo>
                  <a:cubicBezTo>
                    <a:pt x="449574" y="0"/>
                    <a:pt x="462780" y="5470"/>
                    <a:pt x="472516" y="15206"/>
                  </a:cubicBezTo>
                  <a:cubicBezTo>
                    <a:pt x="482253" y="24943"/>
                    <a:pt x="487723" y="38149"/>
                    <a:pt x="487723" y="51918"/>
                  </a:cubicBezTo>
                  <a:lnTo>
                    <a:pt x="487723" y="51918"/>
                  </a:lnTo>
                  <a:cubicBezTo>
                    <a:pt x="487723" y="65688"/>
                    <a:pt x="482253" y="78893"/>
                    <a:pt x="472516" y="88630"/>
                  </a:cubicBezTo>
                  <a:cubicBezTo>
                    <a:pt x="462780" y="98366"/>
                    <a:pt x="449574" y="103836"/>
                    <a:pt x="435805" y="103836"/>
                  </a:cubicBezTo>
                  <a:lnTo>
                    <a:pt x="51918" y="103836"/>
                  </a:lnTo>
                  <a:cubicBezTo>
                    <a:pt x="38149" y="103836"/>
                    <a:pt x="24943" y="98366"/>
                    <a:pt x="15206" y="88630"/>
                  </a:cubicBezTo>
                  <a:cubicBezTo>
                    <a:pt x="5470" y="78893"/>
                    <a:pt x="0" y="65688"/>
                    <a:pt x="0" y="51918"/>
                  </a:cubicBezTo>
                  <a:lnTo>
                    <a:pt x="0" y="51918"/>
                  </a:lnTo>
                  <a:cubicBezTo>
                    <a:pt x="0" y="38149"/>
                    <a:pt x="5470" y="24943"/>
                    <a:pt x="15206" y="15206"/>
                  </a:cubicBezTo>
                  <a:cubicBezTo>
                    <a:pt x="24943" y="5470"/>
                    <a:pt x="38149" y="0"/>
                    <a:pt x="51918" y="0"/>
                  </a:cubicBezTo>
                  <a:close/>
                </a:path>
              </a:pathLst>
            </a:custGeom>
            <a:solidFill>
              <a:srgbClr val="C0E1D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7723" cy="141936"/>
            </a:xfrm>
            <a:prstGeom prst="rect">
              <a:avLst/>
            </a:prstGeom>
          </p:spPr>
          <p:txBody>
            <a:bodyPr anchor="ctr" rtlCol="false" tIns="48460" lIns="48460" bIns="48460" rIns="4846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3178043" y="3006223"/>
            <a:ext cx="254020" cy="297519"/>
          </a:xfrm>
          <a:custGeom>
            <a:avLst/>
            <a:gdLst/>
            <a:ahLst/>
            <a:cxnLst/>
            <a:rect r="r" b="b" t="t" l="l"/>
            <a:pathLst>
              <a:path h="297519" w="254020">
                <a:moveTo>
                  <a:pt x="0" y="0"/>
                </a:moveTo>
                <a:lnTo>
                  <a:pt x="254019" y="0"/>
                </a:lnTo>
                <a:lnTo>
                  <a:pt x="254019" y="297519"/>
                </a:lnTo>
                <a:lnTo>
                  <a:pt x="0" y="29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09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780292" y="2121444"/>
            <a:ext cx="9385777" cy="7197834"/>
          </a:xfrm>
          <a:custGeom>
            <a:avLst/>
            <a:gdLst/>
            <a:ahLst/>
            <a:cxnLst/>
            <a:rect r="r" b="b" t="t" l="l"/>
            <a:pathLst>
              <a:path h="7197834" w="9385777">
                <a:moveTo>
                  <a:pt x="0" y="0"/>
                </a:moveTo>
                <a:lnTo>
                  <a:pt x="9385777" y="0"/>
                </a:lnTo>
                <a:lnTo>
                  <a:pt x="9385777" y="7197835"/>
                </a:lnTo>
                <a:lnTo>
                  <a:pt x="0" y="7197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95461" y="3041806"/>
            <a:ext cx="1945883" cy="2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b="true" sz="1907" spc="-38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Participants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461" y="3600033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Questionnaires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5461" y="4157317"/>
            <a:ext cx="1945883" cy="2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907" spc="-3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73" y="989922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0473" y="1675898"/>
            <a:ext cx="198087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0473" y="2460123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022" y="5001848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022" y="5687824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9022" y="6376799"/>
            <a:ext cx="306856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-4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67186" y="1047072"/>
            <a:ext cx="801199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894676" y="9271654"/>
            <a:ext cx="1370958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*no significant differences in closeness between groups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473181" y="1969044"/>
            <a:ext cx="127628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n=23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19820" y="1969044"/>
            <a:ext cx="127628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000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n=25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DAG2cLMQuD0</dc:identifier>
  <dcterms:modified xsi:type="dcterms:W3CDTF">2011-08-01T06:04:30Z</dcterms:modified>
  <cp:revision>1</cp:revision>
  <dc:title>HAI 2025: Emotional Coregulation in Close Relationships with AI Agents</dc:title>
</cp:coreProperties>
</file>